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7"/>
  </p:notesMasterIdLst>
  <p:sldIdLst>
    <p:sldId id="268" r:id="rId5"/>
    <p:sldId id="267" r:id="rId6"/>
    <p:sldId id="280" r:id="rId7"/>
    <p:sldId id="279" r:id="rId8"/>
    <p:sldId id="278" r:id="rId9"/>
    <p:sldId id="258" r:id="rId10"/>
    <p:sldId id="269" r:id="rId11"/>
    <p:sldId id="272" r:id="rId12"/>
    <p:sldId id="274" r:id="rId13"/>
    <p:sldId id="281" r:id="rId14"/>
    <p:sldId id="276"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64" autoAdjust="0"/>
    <p:restoredTop sz="94660"/>
  </p:normalViewPr>
  <p:slideViewPr>
    <p:cSldViewPr snapToGrid="0">
      <p:cViewPr varScale="1">
        <p:scale>
          <a:sx n="114" d="100"/>
          <a:sy n="114" d="100"/>
        </p:scale>
        <p:origin x="132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F46E7-8F4F-814E-A699-DFEEE589903B}" type="datetimeFigureOut">
              <a:rPr lang="en-US" smtClean="0"/>
              <a:t>2/22/2022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05081-228E-AF46-9368-279548C5F20E}" type="slidenum">
              <a:rPr lang="en-US" smtClean="0"/>
              <a:t>‹#›</a:t>
            </a:fld>
            <a:endParaRPr lang="en-US"/>
          </a:p>
        </p:txBody>
      </p:sp>
    </p:spTree>
    <p:extLst>
      <p:ext uri="{BB962C8B-B14F-4D97-AF65-F5344CB8AC3E}">
        <p14:creationId xmlns:p14="http://schemas.microsoft.com/office/powerpoint/2010/main" val="17308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68151"/>
          </a:xfrm>
          <a:prstGeom prst="rect">
            <a:avLst/>
          </a:prstGeom>
        </p:spPr>
      </p:pic>
      <p:sp>
        <p:nvSpPr>
          <p:cNvPr id="13314" name="Rectangle 2"/>
          <p:cNvSpPr>
            <a:spLocks noGrp="1" noChangeArrowheads="1"/>
          </p:cNvSpPr>
          <p:nvPr>
            <p:ph type="ctrTitle" hasCustomPrompt="1"/>
          </p:nvPr>
        </p:nvSpPr>
        <p:spPr>
          <a:xfrm>
            <a:off x="647124" y="5484628"/>
            <a:ext cx="7836476" cy="418576"/>
          </a:xfrm>
        </p:spPr>
        <p:txBody>
          <a:bodyPr anchor="b"/>
          <a:lstStyle>
            <a:lvl1pPr>
              <a:spcBef>
                <a:spcPct val="40000"/>
              </a:spcBef>
              <a:defRPr sz="3200" baseline="0">
                <a:solidFill>
                  <a:schemeClr val="tx2"/>
                </a:solidFill>
              </a:defRPr>
            </a:lvl1pPr>
          </a:lstStyle>
          <a:p>
            <a:r>
              <a:rPr lang="en-US" dirty="0"/>
              <a:t>Click to edit the presentation title</a:t>
            </a:r>
          </a:p>
        </p:txBody>
      </p:sp>
      <p:sp>
        <p:nvSpPr>
          <p:cNvPr id="9" name="Rectangle 123"/>
          <p:cNvSpPr>
            <a:spLocks noGrp="1" noChangeArrowheads="1"/>
          </p:cNvSpPr>
          <p:nvPr>
            <p:ph type="subTitle" sz="quarter" idx="1"/>
          </p:nvPr>
        </p:nvSpPr>
        <p:spPr>
          <a:xfrm>
            <a:off x="691192" y="6029897"/>
            <a:ext cx="7792408" cy="492087"/>
          </a:xfrm>
        </p:spPr>
        <p:txBody>
          <a:bodyPr/>
          <a:lstStyle>
            <a:lvl1pPr marL="0" indent="0">
              <a:spcBef>
                <a:spcPct val="20000"/>
              </a:spcBef>
              <a:buFontTx/>
              <a:buNone/>
              <a:defRPr b="1">
                <a:solidFill>
                  <a:schemeClr val="bg2">
                    <a:lumMod val="75000"/>
                  </a:schemeClr>
                </a:solidFill>
              </a:defRPr>
            </a:lvl1pPr>
          </a:lstStyle>
          <a:p>
            <a:r>
              <a:rPr lang="en-US" dirty="0"/>
              <a:t>Click to edit Master subtitle style</a:t>
            </a:r>
          </a:p>
        </p:txBody>
      </p:sp>
    </p:spTree>
    <p:extLst>
      <p:ext uri="{BB962C8B-B14F-4D97-AF65-F5344CB8AC3E}">
        <p14:creationId xmlns:p14="http://schemas.microsoft.com/office/powerpoint/2010/main" val="27452391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92443"/>
            <a:ext cx="9144000" cy="4009636"/>
          </a:xfrm>
          <a:prstGeom prst="rect">
            <a:avLst/>
          </a:prstGeom>
        </p:spPr>
      </p:pic>
      <p:sp>
        <p:nvSpPr>
          <p:cNvPr id="18" name="TextBox 17"/>
          <p:cNvSpPr txBox="1"/>
          <p:nvPr userDrawn="1"/>
        </p:nvSpPr>
        <p:spPr>
          <a:xfrm>
            <a:off x="369064" y="6431413"/>
            <a:ext cx="6816687" cy="261610"/>
          </a:xfrm>
          <a:prstGeom prst="rect">
            <a:avLst/>
          </a:prstGeom>
          <a:noFill/>
        </p:spPr>
        <p:txBody>
          <a:bodyPr wrap="square" rtlCol="0">
            <a:spAutoFit/>
          </a:bodyPr>
          <a:lstStyle/>
          <a:p>
            <a:r>
              <a:rPr lang="en-US" sz="1100" b="1" spc="250" baseline="0" dirty="0">
                <a:solidFill>
                  <a:schemeClr val="tx2"/>
                </a:solidFill>
              </a:rPr>
              <a:t>A COLLABORATION BETWEEN</a:t>
            </a:r>
          </a:p>
        </p:txBody>
      </p:sp>
      <p:pic>
        <p:nvPicPr>
          <p:cNvPr id="19" name="Picture 18"/>
          <p:cNvPicPr>
            <a:picLocks noChangeAspect="1"/>
          </p:cNvPicPr>
          <p:nvPr userDrawn="1"/>
        </p:nvPicPr>
        <p:blipFill>
          <a:blip r:embed="rId3"/>
          <a:stretch>
            <a:fillRect/>
          </a:stretch>
        </p:blipFill>
        <p:spPr>
          <a:xfrm>
            <a:off x="5966794" y="6288350"/>
            <a:ext cx="1021873" cy="308431"/>
          </a:xfrm>
          <a:prstGeom prst="rect">
            <a:avLst/>
          </a:prstGeom>
        </p:spPr>
      </p:pic>
      <p:pic>
        <p:nvPicPr>
          <p:cNvPr id="20" name="Picture 19"/>
          <p:cNvPicPr>
            <a:picLocks noChangeAspect="1"/>
          </p:cNvPicPr>
          <p:nvPr userDrawn="1"/>
        </p:nvPicPr>
        <p:blipFill>
          <a:blip r:embed="rId4"/>
          <a:stretch>
            <a:fillRect/>
          </a:stretch>
        </p:blipFill>
        <p:spPr>
          <a:xfrm>
            <a:off x="8136187" y="5705818"/>
            <a:ext cx="690117" cy="923432"/>
          </a:xfrm>
          <a:prstGeom prst="rect">
            <a:avLst/>
          </a:prstGeom>
        </p:spPr>
      </p:pic>
      <p:pic>
        <p:nvPicPr>
          <p:cNvPr id="21" name="Picture 20"/>
          <p:cNvPicPr>
            <a:picLocks noChangeAspect="1"/>
          </p:cNvPicPr>
          <p:nvPr userDrawn="1"/>
        </p:nvPicPr>
        <p:blipFill>
          <a:blip r:embed="rId5"/>
          <a:stretch>
            <a:fillRect/>
          </a:stretch>
        </p:blipFill>
        <p:spPr>
          <a:xfrm>
            <a:off x="7210035" y="5880822"/>
            <a:ext cx="686147" cy="755255"/>
          </a:xfrm>
          <a:prstGeom prst="rect">
            <a:avLst/>
          </a:prstGeom>
        </p:spPr>
      </p:pic>
      <p:pic>
        <p:nvPicPr>
          <p:cNvPr id="22" name="Picture 21"/>
          <p:cNvPicPr>
            <a:picLocks noChangeAspect="1"/>
          </p:cNvPicPr>
          <p:nvPr userDrawn="1"/>
        </p:nvPicPr>
        <p:blipFill>
          <a:blip r:embed="rId6"/>
          <a:stretch>
            <a:fillRect/>
          </a:stretch>
        </p:blipFill>
        <p:spPr>
          <a:xfrm>
            <a:off x="4808893" y="5960666"/>
            <a:ext cx="842579" cy="651806"/>
          </a:xfrm>
          <a:prstGeom prst="rect">
            <a:avLst/>
          </a:prstGeom>
        </p:spPr>
      </p:pic>
      <p:pic>
        <p:nvPicPr>
          <p:cNvPr id="23" name="Picture 22"/>
          <p:cNvPicPr>
            <a:picLocks noChangeAspect="1"/>
          </p:cNvPicPr>
          <p:nvPr userDrawn="1"/>
        </p:nvPicPr>
        <p:blipFill>
          <a:blip r:embed="rId7"/>
          <a:stretch>
            <a:fillRect/>
          </a:stretch>
        </p:blipFill>
        <p:spPr>
          <a:xfrm>
            <a:off x="3684384" y="6058870"/>
            <a:ext cx="867353" cy="589270"/>
          </a:xfrm>
          <a:prstGeom prst="rect">
            <a:avLst/>
          </a:prstGeom>
        </p:spPr>
      </p:pic>
      <p:pic>
        <p:nvPicPr>
          <p:cNvPr id="24" name="Picture 23"/>
          <p:cNvPicPr>
            <a:picLocks noChangeAspect="1"/>
          </p:cNvPicPr>
          <p:nvPr userDrawn="1"/>
        </p:nvPicPr>
        <p:blipFill>
          <a:blip r:embed="rId8"/>
          <a:stretch>
            <a:fillRect/>
          </a:stretch>
        </p:blipFill>
        <p:spPr>
          <a:xfrm>
            <a:off x="359864" y="5879826"/>
            <a:ext cx="2401444" cy="472251"/>
          </a:xfrm>
          <a:prstGeom prst="rect">
            <a:avLst/>
          </a:prstGeom>
        </p:spPr>
      </p:pic>
    </p:spTree>
  </p:cSld>
  <p:clrMapOvr>
    <a:masterClrMapping/>
  </p:clrMapOvr>
  <p:extLst>
    <p:ext uri="{DCECCB84-F9BA-43D5-87BE-67443E8EF086}">
      <p15:sldGuideLst xmlns:p15="http://schemas.microsoft.com/office/powerpoint/2012/main">
        <p15:guide id="1" orient="horz" pos="4176" userDrawn="1">
          <p15:clr>
            <a:srgbClr val="FBAE40"/>
          </p15:clr>
        </p15:guide>
        <p15:guide id="2" pos="43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solidFill>
        <a:effectLst/>
      </p:bgPr>
    </p:bg>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6868151"/>
          </a:xfrm>
          <a:prstGeom prst="rect">
            <a:avLst/>
          </a:prstGeom>
        </p:spPr>
      </p:pic>
      <p:sp>
        <p:nvSpPr>
          <p:cNvPr id="41" name="Rectangle 124"/>
          <p:cNvSpPr>
            <a:spLocks noGrp="1" noChangeArrowheads="1"/>
          </p:cNvSpPr>
          <p:nvPr>
            <p:ph type="dt" sz="quarter" idx="10"/>
          </p:nvPr>
        </p:nvSpPr>
        <p:spPr bwMode="auto">
          <a:xfrm>
            <a:off x="476479" y="561905"/>
            <a:ext cx="5714771" cy="254755"/>
          </a:xfrm>
          <a:prstGeom prst="rect">
            <a:avLst/>
          </a:prstGeom>
          <a:ln>
            <a:miter lim="800000"/>
            <a:headEnd/>
            <a:tailEnd/>
          </a:ln>
        </p:spPr>
        <p:txBody>
          <a:bodyPr vert="horz" wrap="square" lIns="0" tIns="0" rIns="0" bIns="0" numCol="1" anchor="t" anchorCtr="0" compatLnSpc="1">
            <a:prstTxWarp prst="textNoShape">
              <a:avLst/>
            </a:prstTxWarp>
          </a:bodyPr>
          <a:lstStyle>
            <a:lvl1pPr>
              <a:lnSpc>
                <a:spcPct val="85000"/>
              </a:lnSpc>
              <a:spcBef>
                <a:spcPct val="40000"/>
              </a:spcBef>
              <a:defRPr sz="1600">
                <a:solidFill>
                  <a:schemeClr val="bg1"/>
                </a:solidFill>
                <a:latin typeface="+mn-lt"/>
                <a:ea typeface="+mn-ea"/>
              </a:defRPr>
            </a:lvl1pPr>
          </a:lstStyle>
          <a:p>
            <a:endParaRPr lang="en-US" dirty="0"/>
          </a:p>
        </p:txBody>
      </p:sp>
      <p:sp>
        <p:nvSpPr>
          <p:cNvPr id="10" name="Text Placeholder 9"/>
          <p:cNvSpPr>
            <a:spLocks noGrp="1"/>
          </p:cNvSpPr>
          <p:nvPr>
            <p:ph type="body" sz="quarter" idx="11" hasCustomPrompt="1"/>
          </p:nvPr>
        </p:nvSpPr>
        <p:spPr>
          <a:xfrm>
            <a:off x="457200" y="1591923"/>
            <a:ext cx="7775575" cy="352597"/>
          </a:xfrm>
        </p:spPr>
        <p:txBody>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Name</a:t>
            </a:r>
          </a:p>
        </p:txBody>
      </p:sp>
      <p:sp>
        <p:nvSpPr>
          <p:cNvPr id="14" name="TextBox 13"/>
          <p:cNvSpPr txBox="1"/>
          <p:nvPr userDrawn="1"/>
        </p:nvSpPr>
        <p:spPr>
          <a:xfrm>
            <a:off x="369064" y="1041365"/>
            <a:ext cx="6816687" cy="338554"/>
          </a:xfrm>
          <a:prstGeom prst="rect">
            <a:avLst/>
          </a:prstGeom>
          <a:noFill/>
        </p:spPr>
        <p:txBody>
          <a:bodyPr wrap="square" rtlCol="0">
            <a:spAutoFit/>
          </a:bodyPr>
          <a:lstStyle/>
          <a:p>
            <a:r>
              <a:rPr lang="en-US" sz="1600" b="1" spc="1000" baseline="0" dirty="0">
                <a:solidFill>
                  <a:schemeClr val="accent4"/>
                </a:solidFill>
              </a:rPr>
              <a:t>PRESENTED BY</a:t>
            </a:r>
          </a:p>
        </p:txBody>
      </p:sp>
      <p:sp>
        <p:nvSpPr>
          <p:cNvPr id="20" name="Text Placeholder 9"/>
          <p:cNvSpPr>
            <a:spLocks noGrp="1"/>
          </p:cNvSpPr>
          <p:nvPr>
            <p:ph type="body" sz="quarter" idx="12" hasCustomPrompt="1"/>
          </p:nvPr>
        </p:nvSpPr>
        <p:spPr>
          <a:xfrm>
            <a:off x="456778" y="2093272"/>
            <a:ext cx="7775575" cy="352597"/>
          </a:xfrm>
        </p:spPr>
        <p:txBody>
          <a:bodyPr/>
          <a:lstStyle>
            <a:lvl1pPr marL="0" indent="0">
              <a:buFontTx/>
              <a:buNone/>
              <a:defRPr sz="2000" i="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Organization or Title</a:t>
            </a:r>
          </a:p>
        </p:txBody>
      </p:sp>
      <p:pic>
        <p:nvPicPr>
          <p:cNvPr id="35" name="Picture 34"/>
          <p:cNvPicPr>
            <a:picLocks noChangeAspect="1"/>
          </p:cNvPicPr>
          <p:nvPr userDrawn="1"/>
        </p:nvPicPr>
        <p:blipFill>
          <a:blip r:embed="rId3"/>
          <a:stretch>
            <a:fillRect/>
          </a:stretch>
        </p:blipFill>
        <p:spPr>
          <a:xfrm>
            <a:off x="6632576" y="363268"/>
            <a:ext cx="2054224" cy="403969"/>
          </a:xfrm>
          <a:prstGeom prst="rect">
            <a:avLst/>
          </a:prstGeom>
        </p:spPr>
      </p:pic>
      <p:sp>
        <p:nvSpPr>
          <p:cNvPr id="38" name="TextBox 37"/>
          <p:cNvSpPr txBox="1"/>
          <p:nvPr userDrawn="1"/>
        </p:nvSpPr>
        <p:spPr>
          <a:xfrm>
            <a:off x="369064" y="6431413"/>
            <a:ext cx="6816687" cy="261610"/>
          </a:xfrm>
          <a:prstGeom prst="rect">
            <a:avLst/>
          </a:prstGeom>
          <a:noFill/>
        </p:spPr>
        <p:txBody>
          <a:bodyPr wrap="square" rtlCol="0">
            <a:spAutoFit/>
          </a:bodyPr>
          <a:lstStyle/>
          <a:p>
            <a:r>
              <a:rPr lang="en-US" sz="1100" b="1" spc="250" baseline="0" dirty="0">
                <a:solidFill>
                  <a:schemeClr val="tx2"/>
                </a:solidFill>
              </a:rPr>
              <a:t>A COLLABORATION BETWEEN</a:t>
            </a:r>
          </a:p>
        </p:txBody>
      </p:sp>
      <p:pic>
        <p:nvPicPr>
          <p:cNvPr id="40" name="Picture 39"/>
          <p:cNvPicPr>
            <a:picLocks noChangeAspect="1"/>
          </p:cNvPicPr>
          <p:nvPr userDrawn="1"/>
        </p:nvPicPr>
        <p:blipFill>
          <a:blip r:embed="rId4"/>
          <a:stretch>
            <a:fillRect/>
          </a:stretch>
        </p:blipFill>
        <p:spPr>
          <a:xfrm>
            <a:off x="5966794" y="6288350"/>
            <a:ext cx="1021873" cy="308431"/>
          </a:xfrm>
          <a:prstGeom prst="rect">
            <a:avLst/>
          </a:prstGeom>
        </p:spPr>
      </p:pic>
      <p:pic>
        <p:nvPicPr>
          <p:cNvPr id="42" name="Picture 41"/>
          <p:cNvPicPr>
            <a:picLocks noChangeAspect="1"/>
          </p:cNvPicPr>
          <p:nvPr userDrawn="1"/>
        </p:nvPicPr>
        <p:blipFill>
          <a:blip r:embed="rId5"/>
          <a:stretch>
            <a:fillRect/>
          </a:stretch>
        </p:blipFill>
        <p:spPr>
          <a:xfrm>
            <a:off x="8136187" y="5705818"/>
            <a:ext cx="690117" cy="923432"/>
          </a:xfrm>
          <a:prstGeom prst="rect">
            <a:avLst/>
          </a:prstGeom>
        </p:spPr>
      </p:pic>
      <p:pic>
        <p:nvPicPr>
          <p:cNvPr id="43" name="Picture 42"/>
          <p:cNvPicPr>
            <a:picLocks noChangeAspect="1"/>
          </p:cNvPicPr>
          <p:nvPr userDrawn="1"/>
        </p:nvPicPr>
        <p:blipFill>
          <a:blip r:embed="rId6"/>
          <a:stretch>
            <a:fillRect/>
          </a:stretch>
        </p:blipFill>
        <p:spPr>
          <a:xfrm>
            <a:off x="7210035" y="5880822"/>
            <a:ext cx="686147" cy="755255"/>
          </a:xfrm>
          <a:prstGeom prst="rect">
            <a:avLst/>
          </a:prstGeom>
        </p:spPr>
      </p:pic>
      <p:pic>
        <p:nvPicPr>
          <p:cNvPr id="44" name="Picture 43"/>
          <p:cNvPicPr>
            <a:picLocks noChangeAspect="1"/>
          </p:cNvPicPr>
          <p:nvPr userDrawn="1"/>
        </p:nvPicPr>
        <p:blipFill>
          <a:blip r:embed="rId7"/>
          <a:stretch>
            <a:fillRect/>
          </a:stretch>
        </p:blipFill>
        <p:spPr>
          <a:xfrm>
            <a:off x="4808893" y="5960666"/>
            <a:ext cx="842579" cy="651806"/>
          </a:xfrm>
          <a:prstGeom prst="rect">
            <a:avLst/>
          </a:prstGeom>
        </p:spPr>
      </p:pic>
      <p:pic>
        <p:nvPicPr>
          <p:cNvPr id="45" name="Picture 44"/>
          <p:cNvPicPr>
            <a:picLocks noChangeAspect="1"/>
          </p:cNvPicPr>
          <p:nvPr userDrawn="1"/>
        </p:nvPicPr>
        <p:blipFill>
          <a:blip r:embed="rId8"/>
          <a:stretch>
            <a:fillRect/>
          </a:stretch>
        </p:blipFill>
        <p:spPr>
          <a:xfrm>
            <a:off x="3684384" y="6058870"/>
            <a:ext cx="867353" cy="589270"/>
          </a:xfrm>
          <a:prstGeom prst="rect">
            <a:avLst/>
          </a:prstGeom>
        </p:spPr>
      </p:pic>
    </p:spTree>
  </p:cSld>
  <p:clrMapOvr>
    <a:masterClrMapping/>
  </p:clrMapOvr>
  <p:extLst>
    <p:ext uri="{DCECCB84-F9BA-43D5-87BE-67443E8EF086}">
      <p15:sldGuideLst xmlns:p15="http://schemas.microsoft.com/office/powerpoint/2012/main">
        <p15:guide id="1" orient="horz" pos="4176" userDrawn="1">
          <p15:clr>
            <a:srgbClr val="FBAE40"/>
          </p15:clr>
        </p15:guide>
        <p15:guide id="2" pos="28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5"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639802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5613" y="1598613"/>
            <a:ext cx="4038600"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6613" y="1598613"/>
            <a:ext cx="4040187" cy="4524375"/>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24779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4"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5031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3"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55464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492"/>
            <a:ext cx="3008313" cy="1232859"/>
          </a:xfrm>
        </p:spPr>
        <p:txBody>
          <a:bodyPr anchor="t" anchorCtr="0"/>
          <a:lstStyle>
            <a:lvl1pPr algn="l">
              <a:defRPr sz="2800" b="1"/>
            </a:lvl1pPr>
          </a:lstStyle>
          <a:p>
            <a:r>
              <a:rPr lang="en-US"/>
              <a:t>Click to edit Master title style</a:t>
            </a:r>
            <a:endParaRPr lang="en-US" dirty="0"/>
          </a:p>
        </p:txBody>
      </p:sp>
      <p:sp>
        <p:nvSpPr>
          <p:cNvPr id="3" name="Content Placeholder 2"/>
          <p:cNvSpPr>
            <a:spLocks noGrp="1"/>
          </p:cNvSpPr>
          <p:nvPr>
            <p:ph idx="1"/>
          </p:nvPr>
        </p:nvSpPr>
        <p:spPr>
          <a:xfrm>
            <a:off x="3575050" y="1039493"/>
            <a:ext cx="5111750" cy="5211182"/>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395181"/>
            <a:ext cx="3008313" cy="38554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8731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98724"/>
            <a:ext cx="5486400" cy="366254"/>
          </a:xfrm>
        </p:spPr>
        <p:txBody>
          <a:bodyPr anchor="t" anchorCtr="0"/>
          <a:lstStyle>
            <a:lvl1pPr algn="l">
              <a:defRPr sz="2800" b="1"/>
            </a:lvl1pPr>
          </a:lstStyle>
          <a:p>
            <a:r>
              <a:rPr lang="en-US"/>
              <a:t>Click to edit Master title style</a:t>
            </a:r>
            <a:endParaRPr lang="en-US" dirty="0"/>
          </a:p>
        </p:txBody>
      </p:sp>
      <p:sp>
        <p:nvSpPr>
          <p:cNvPr id="3" name="Picture Placeholder 2"/>
          <p:cNvSpPr>
            <a:spLocks noGrp="1"/>
          </p:cNvSpPr>
          <p:nvPr>
            <p:ph type="pic" idx="1"/>
          </p:nvPr>
        </p:nvSpPr>
        <p:spPr>
          <a:xfrm>
            <a:off x="1792288" y="1105469"/>
            <a:ext cx="5486400" cy="3622106"/>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4"/>
          <p:cNvSpPr>
            <a:spLocks noGrp="1" noChangeArrowheads="1"/>
          </p:cNvSpPr>
          <p:nvPr>
            <p:ph type="ftr" sz="quarter" idx="10"/>
          </p:nvPr>
        </p:nvSpPr>
        <p:spPr>
          <a:ln/>
        </p:spPr>
        <p:txBody>
          <a:bodyPr/>
          <a:lstStyle>
            <a:lvl1pPr>
              <a:defRPr/>
            </a:lvl1pPr>
          </a:lstStyle>
          <a:p>
            <a:r>
              <a:rPr lang="en-US"/>
              <a:t>Q&amp;A: For more details please contact amy.woodard@inl.gov or blanca.rico@inl.gov</a:t>
            </a:r>
          </a:p>
        </p:txBody>
      </p:sp>
      <p:sp>
        <p:nvSpPr>
          <p:cNvPr id="6" name="Rectangle 85"/>
          <p:cNvSpPr>
            <a:spLocks noGrp="1" noChangeArrowheads="1"/>
          </p:cNvSpPr>
          <p:nvPr>
            <p:ph type="sldNum" sz="quarter" idx="11"/>
          </p:nvPr>
        </p:nvSpPr>
        <p:spPr>
          <a:ln/>
        </p:spPr>
        <p:txBody>
          <a:bodyPr/>
          <a:lstStyle>
            <a:lvl1pPr>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3943278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90009"/>
            <a:ext cx="9144000" cy="4167991"/>
          </a:xfrm>
          <a:prstGeom prst="rect">
            <a:avLst/>
          </a:prstGeom>
        </p:spPr>
      </p:pic>
      <p:sp>
        <p:nvSpPr>
          <p:cNvPr id="8" name="Text Placeholder 7"/>
          <p:cNvSpPr>
            <a:spLocks noGrp="1"/>
          </p:cNvSpPr>
          <p:nvPr>
            <p:ph type="body" sz="quarter" idx="12" hasCustomPrompt="1"/>
          </p:nvPr>
        </p:nvSpPr>
        <p:spPr>
          <a:xfrm>
            <a:off x="672791" y="595408"/>
            <a:ext cx="7138165" cy="2522365"/>
          </a:xfrm>
        </p:spPr>
        <p:txBody>
          <a:bodyPr/>
          <a:lstStyle>
            <a:lvl1pPr>
              <a:defRPr baseline="0"/>
            </a:lvl1pPr>
          </a:lstStyle>
          <a:p>
            <a:pPr lvl="0"/>
            <a:r>
              <a:rPr lang="en-US" dirty="0"/>
              <a:t>May be used for section/specialty</a:t>
            </a:r>
          </a:p>
        </p:txBody>
      </p:sp>
      <p:pic>
        <p:nvPicPr>
          <p:cNvPr id="10" name="Picture 9"/>
          <p:cNvPicPr>
            <a:picLocks noChangeAspect="1"/>
          </p:cNvPicPr>
          <p:nvPr userDrawn="1"/>
        </p:nvPicPr>
        <p:blipFill>
          <a:blip r:embed="rId3"/>
          <a:stretch>
            <a:fillRect/>
          </a:stretch>
        </p:blipFill>
        <p:spPr>
          <a:xfrm>
            <a:off x="621507" y="6051906"/>
            <a:ext cx="2017424" cy="396732"/>
          </a:xfrm>
          <a:prstGeom prst="rect">
            <a:avLst/>
          </a:prstGeom>
        </p:spPr>
      </p:pic>
    </p:spTree>
    <p:extLst>
      <p:ext uri="{BB962C8B-B14F-4D97-AF65-F5344CB8AC3E}">
        <p14:creationId xmlns:p14="http://schemas.microsoft.com/office/powerpoint/2010/main" val="176741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9144000" cy="1701304"/>
          </a:xfrm>
          <a:prstGeom prst="rect">
            <a:avLst/>
          </a:prstGeom>
        </p:spPr>
      </p:pic>
      <p:sp>
        <p:nvSpPr>
          <p:cNvPr id="1026" name="Rectangle 2"/>
          <p:cNvSpPr>
            <a:spLocks noGrp="1" noChangeArrowheads="1"/>
          </p:cNvSpPr>
          <p:nvPr>
            <p:ph type="title"/>
          </p:nvPr>
        </p:nvSpPr>
        <p:spPr bwMode="auto">
          <a:xfrm>
            <a:off x="455613" y="1004888"/>
            <a:ext cx="8231187" cy="37702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auto">
          <a:xfrm>
            <a:off x="455613" y="1598613"/>
            <a:ext cx="8231187" cy="45243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08" name="Rectangle 84"/>
          <p:cNvSpPr>
            <a:spLocks noGrp="1" noChangeArrowheads="1"/>
          </p:cNvSpPr>
          <p:nvPr>
            <p:ph type="ftr" sz="quarter" idx="3"/>
          </p:nvPr>
        </p:nvSpPr>
        <p:spPr bwMode="auto">
          <a:xfrm>
            <a:off x="6908800" y="6553200"/>
            <a:ext cx="1804988"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mn-lt"/>
                <a:ea typeface="+mn-ea"/>
              </a:defRPr>
            </a:lvl1pPr>
          </a:lstStyle>
          <a:p>
            <a:r>
              <a:rPr lang="en-US"/>
              <a:t>Q&amp;A: For more details please contact amy.woodard@inl.gov or blanca.rico@inl.gov</a:t>
            </a:r>
            <a:endParaRPr lang="en-US" dirty="0"/>
          </a:p>
        </p:txBody>
      </p:sp>
      <p:sp>
        <p:nvSpPr>
          <p:cNvPr id="1109" name="Rectangle 85"/>
          <p:cNvSpPr>
            <a:spLocks noGrp="1" noChangeArrowheads="1"/>
          </p:cNvSpPr>
          <p:nvPr>
            <p:ph type="sldNum" sz="quarter" idx="4"/>
          </p:nvPr>
        </p:nvSpPr>
        <p:spPr bwMode="auto">
          <a:xfrm>
            <a:off x="8715375" y="6553200"/>
            <a:ext cx="260350" cy="12223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sz="800">
                <a:latin typeface="Arial" charset="0"/>
              </a:defRPr>
            </a:lvl1pPr>
          </a:lstStyle>
          <a:p>
            <a:fld id="{5F868368-EC15-444D-9EFB-42436E21986C}" type="slidenum">
              <a:rPr lang="en-US" smtClean="0"/>
              <a:t>‹#›</a:t>
            </a:fld>
            <a:endParaRPr lang="en-US"/>
          </a:p>
        </p:txBody>
      </p:sp>
    </p:spTree>
    <p:extLst>
      <p:ext uri="{BB962C8B-B14F-4D97-AF65-F5344CB8AC3E}">
        <p14:creationId xmlns:p14="http://schemas.microsoft.com/office/powerpoint/2010/main" val="1868289128"/>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4" r:id="rId3"/>
    <p:sldLayoutId id="2147483675" r:id="rId4"/>
    <p:sldLayoutId id="2147483676" r:id="rId5"/>
    <p:sldLayoutId id="2147483677" r:id="rId6"/>
    <p:sldLayoutId id="2147483678" r:id="rId7"/>
    <p:sldLayoutId id="2147483679" r:id="rId8"/>
    <p:sldLayoutId id="2147483681" r:id="rId9"/>
    <p:sldLayoutId id="2147483682" r:id="rId10"/>
  </p:sldLayoutIdLst>
  <p:hf sldNum="0" hdr="0" dt="0"/>
  <p:txStyles>
    <p:titleStyle>
      <a:lvl1pPr algn="l" rtl="0" eaLnBrk="1" fontAlgn="base" hangingPunct="1">
        <a:lnSpc>
          <a:spcPct val="85000"/>
        </a:lnSpc>
        <a:spcBef>
          <a:spcPct val="0"/>
        </a:spcBef>
        <a:spcAft>
          <a:spcPct val="0"/>
        </a:spcAft>
        <a:defRPr sz="2800" b="1" i="1">
          <a:solidFill>
            <a:srgbClr val="005863"/>
          </a:solidFill>
          <a:latin typeface="+mj-lt"/>
          <a:ea typeface="ＭＳ Ｐゴシック" charset="0"/>
          <a:cs typeface="+mj-cs"/>
        </a:defRPr>
      </a:lvl1pPr>
      <a:lvl2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2pPr>
      <a:lvl3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3pPr>
      <a:lvl4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4pPr>
      <a:lvl5pPr algn="l" rtl="0" eaLnBrk="1" fontAlgn="base" hangingPunct="1">
        <a:lnSpc>
          <a:spcPct val="85000"/>
        </a:lnSpc>
        <a:spcBef>
          <a:spcPct val="0"/>
        </a:spcBef>
        <a:spcAft>
          <a:spcPct val="0"/>
        </a:spcAft>
        <a:defRPr sz="2800" b="1" i="1">
          <a:solidFill>
            <a:srgbClr val="003663"/>
          </a:solidFill>
          <a:latin typeface="Arial" charset="0"/>
          <a:ea typeface="ＭＳ Ｐゴシック" charset="0"/>
        </a:defRPr>
      </a:lvl5pPr>
      <a:lvl6pPr marL="457200" algn="l" rtl="0" eaLnBrk="1" fontAlgn="base" hangingPunct="1">
        <a:lnSpc>
          <a:spcPct val="85000"/>
        </a:lnSpc>
        <a:spcBef>
          <a:spcPct val="0"/>
        </a:spcBef>
        <a:spcAft>
          <a:spcPct val="0"/>
        </a:spcAft>
        <a:defRPr sz="2800" b="1" i="1">
          <a:solidFill>
            <a:srgbClr val="003663"/>
          </a:solidFill>
          <a:latin typeface="Arial" charset="0"/>
        </a:defRPr>
      </a:lvl6pPr>
      <a:lvl7pPr marL="914400" algn="l" rtl="0" eaLnBrk="1" fontAlgn="base" hangingPunct="1">
        <a:lnSpc>
          <a:spcPct val="85000"/>
        </a:lnSpc>
        <a:spcBef>
          <a:spcPct val="0"/>
        </a:spcBef>
        <a:spcAft>
          <a:spcPct val="0"/>
        </a:spcAft>
        <a:defRPr sz="2800" b="1" i="1">
          <a:solidFill>
            <a:srgbClr val="003663"/>
          </a:solidFill>
          <a:latin typeface="Arial" charset="0"/>
        </a:defRPr>
      </a:lvl7pPr>
      <a:lvl8pPr marL="1371600" algn="l" rtl="0" eaLnBrk="1" fontAlgn="base" hangingPunct="1">
        <a:lnSpc>
          <a:spcPct val="85000"/>
        </a:lnSpc>
        <a:spcBef>
          <a:spcPct val="0"/>
        </a:spcBef>
        <a:spcAft>
          <a:spcPct val="0"/>
        </a:spcAft>
        <a:defRPr sz="2800" b="1" i="1">
          <a:solidFill>
            <a:srgbClr val="003663"/>
          </a:solidFill>
          <a:latin typeface="Arial" charset="0"/>
        </a:defRPr>
      </a:lvl8pPr>
      <a:lvl9pPr marL="1828800" algn="l" rtl="0" eaLnBrk="1" fontAlgn="base" hangingPunct="1">
        <a:lnSpc>
          <a:spcPct val="85000"/>
        </a:lnSpc>
        <a:spcBef>
          <a:spcPct val="0"/>
        </a:spcBef>
        <a:spcAft>
          <a:spcPct val="0"/>
        </a:spcAft>
        <a:defRPr sz="2800" b="1" i="1">
          <a:solidFill>
            <a:srgbClr val="003663"/>
          </a:solidFill>
          <a:latin typeface="Arial" charset="0"/>
        </a:defRPr>
      </a:lvl9pPr>
    </p:titleStyle>
    <p:bodyStyle>
      <a:lvl1pPr marL="230188" indent="-230188" algn="l" rtl="0" eaLnBrk="1" fontAlgn="base" hangingPunct="1">
        <a:lnSpc>
          <a:spcPct val="85000"/>
        </a:lnSpc>
        <a:spcBef>
          <a:spcPct val="40000"/>
        </a:spcBef>
        <a:spcAft>
          <a:spcPct val="0"/>
        </a:spcAft>
        <a:buClr>
          <a:schemeClr val="accent2"/>
        </a:buClr>
        <a:buChar char="•"/>
        <a:defRPr sz="2000">
          <a:solidFill>
            <a:schemeClr val="tx1"/>
          </a:solidFill>
          <a:latin typeface="+mn-lt"/>
          <a:ea typeface="ＭＳ Ｐゴシック" charset="0"/>
          <a:cs typeface="+mn-cs"/>
        </a:defRPr>
      </a:lvl1pPr>
      <a:lvl2pPr marL="684213" indent="-227013"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2pPr>
      <a:lvl3pPr marL="11430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3pPr>
      <a:lvl4pPr marL="1600200" indent="-228600" algn="l" rtl="0" eaLnBrk="1" fontAlgn="base" hangingPunct="1">
        <a:lnSpc>
          <a:spcPct val="85000"/>
        </a:lnSpc>
        <a:spcBef>
          <a:spcPct val="20000"/>
        </a:spcBef>
        <a:spcAft>
          <a:spcPct val="0"/>
        </a:spcAft>
        <a:buClr>
          <a:schemeClr val="accent2"/>
        </a:buClr>
        <a:buFont typeface="Times New Roman" charset="0"/>
        <a:buChar char="–"/>
        <a:defRPr sz="2000">
          <a:solidFill>
            <a:schemeClr val="tx1"/>
          </a:solidFill>
          <a:latin typeface="+mn-lt"/>
          <a:ea typeface="ＭＳ Ｐゴシック" charset="0"/>
        </a:defRPr>
      </a:lvl4pPr>
      <a:lvl5pPr marL="2057400" indent="-228600" algn="l" rtl="0" eaLnBrk="1" fontAlgn="base" hangingPunct="1">
        <a:lnSpc>
          <a:spcPct val="85000"/>
        </a:lnSpc>
        <a:spcBef>
          <a:spcPct val="20000"/>
        </a:spcBef>
        <a:spcAft>
          <a:spcPct val="0"/>
        </a:spcAft>
        <a:buClr>
          <a:schemeClr val="accent2"/>
        </a:buClr>
        <a:buChar char="•"/>
        <a:defRPr sz="2000">
          <a:solidFill>
            <a:schemeClr val="tx1"/>
          </a:solidFill>
          <a:latin typeface="+mn-lt"/>
          <a:ea typeface="ＭＳ Ｐゴシック" charset="0"/>
        </a:defRPr>
      </a:lvl5pPr>
      <a:lvl6pPr marL="25146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6pPr>
      <a:lvl7pPr marL="29718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7pPr>
      <a:lvl8pPr marL="34290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8pPr>
      <a:lvl9pPr marL="3886200" indent="-228600" algn="l" rtl="0" eaLnBrk="1" fontAlgn="base" hangingPunct="1">
        <a:lnSpc>
          <a:spcPct val="85000"/>
        </a:lnSpc>
        <a:spcBef>
          <a:spcPct val="20000"/>
        </a:spcBef>
        <a:spcAft>
          <a:spcPct val="0"/>
        </a:spcAft>
        <a:buClr>
          <a:srgbClr val="FF6600"/>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gcc02.safelinks.protection.outlook.com/?url=https%3A%2F%2Fcaes.org%2Fcollaborationfunds&amp;data=04%7C01%7CAmy.Woodard%40inl.gov%7C97860f6b88d243ed92d908d9f2679e08%7C4cf464b7869a42368da2a98566485554%7C0%7C0%7C637807349114481105%7CUnknown%7CTWFpbGZsb3d8eyJWIjoiMC4wLjAwMDAiLCJQIjoiV2luMzIiLCJBTiI6Ik1haWwiLCJXVCI6Mn0%3D%7C3000&amp;sdata=CUqaGfQfnbfD0pmm4JgQ82%2B9jhKWwTlxLrPUwAZ0uzI%3D&amp;reserved=0"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amy.woodard@inl.gov" TargetMode="External"/><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gcc01.safelinks.protection.outlook.com/?url=https%3A%2F%2Fcaesenergy.org%2Fwp-content%2Fflipbook%2Fstrategy%2Findex.html%3Fpage%3D1&amp;data=02%7C01%7Camy.woodard%40inl.gov%7Cedf3ce15d8c44070bfd708d7e7a9cbaf%7C4cf464b7869a42368da2a98566485554%7C0%7C0%7C637232588767277098&amp;sdata=VX1yFIwjiOIoyYYyOH6N5wffGTEWclW8Txmi6J7g5H0%3D&amp;reserved=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124" y="5484628"/>
            <a:ext cx="7836476" cy="418576"/>
          </a:xfrm>
        </p:spPr>
        <p:txBody>
          <a:bodyPr/>
          <a:lstStyle/>
          <a:p>
            <a:r>
              <a:rPr lang="en-US" dirty="0">
                <a:effectLst>
                  <a:outerShdw blurRad="38100" dist="38100" dir="2700000" algn="tl">
                    <a:srgbClr val="C0C0C0"/>
                  </a:outerShdw>
                </a:effectLst>
                <a:latin typeface="Impact" pitchFamily="-112" charset="0"/>
                <a:ea typeface="ＭＳ Ｐゴシック" pitchFamily="-112" charset="-128"/>
              </a:rPr>
              <a:t>CAES Collaboration Funds  2022</a:t>
            </a:r>
            <a:endParaRPr lang="en-US" dirty="0"/>
          </a:p>
        </p:txBody>
      </p:sp>
    </p:spTree>
    <p:extLst>
      <p:ext uri="{BB962C8B-B14F-4D97-AF65-F5344CB8AC3E}">
        <p14:creationId xmlns:p14="http://schemas.microsoft.com/office/powerpoint/2010/main" val="38767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5B1-0718-4E67-9C0F-3BCFED77628B}"/>
              </a:ext>
            </a:extLst>
          </p:cNvPr>
          <p:cNvSpPr>
            <a:spLocks noGrp="1"/>
          </p:cNvSpPr>
          <p:nvPr>
            <p:ph type="title"/>
          </p:nvPr>
        </p:nvSpPr>
        <p:spPr/>
        <p:txBody>
          <a:bodyPr/>
          <a:lstStyle/>
          <a:p>
            <a:r>
              <a:rPr lang="en-US" dirty="0"/>
              <a:t>Collaboration Fund Timeline</a:t>
            </a:r>
          </a:p>
        </p:txBody>
      </p:sp>
      <p:sp>
        <p:nvSpPr>
          <p:cNvPr id="3" name="Content Placeholder 2">
            <a:extLst>
              <a:ext uri="{FF2B5EF4-FFF2-40B4-BE49-F238E27FC236}">
                <a16:creationId xmlns:a16="http://schemas.microsoft.com/office/drawing/2014/main" id="{29E475AE-A2C2-4D0D-B19A-F535BF56C566}"/>
              </a:ext>
            </a:extLst>
          </p:cNvPr>
          <p:cNvSpPr>
            <a:spLocks noGrp="1"/>
          </p:cNvSpPr>
          <p:nvPr>
            <p:ph idx="1"/>
          </p:nvPr>
        </p:nvSpPr>
        <p:spPr/>
        <p:txBody>
          <a:bodyPr/>
          <a:lstStyle/>
          <a:p>
            <a:r>
              <a:rPr lang="en-US" dirty="0"/>
              <a:t>March 18</a:t>
            </a:r>
          </a:p>
          <a:p>
            <a:pPr lvl="1"/>
            <a:r>
              <a:rPr lang="en-US" dirty="0"/>
              <a:t>Applications due at 5 pm via CAES website, to apply</a:t>
            </a:r>
            <a:r>
              <a:rPr lang="en-US" sz="2400" dirty="0"/>
              <a:t> </a:t>
            </a:r>
            <a:r>
              <a:rPr lang="en-US" u="sng" dirty="0">
                <a:solidFill>
                  <a:srgbClr val="0000FF"/>
                </a:solidFill>
                <a:effectLst/>
                <a:ea typeface="Calibri" panose="020F0502020204030204" pitchFamily="34" charset="0"/>
                <a:hlinkClick r:id="rId2"/>
              </a:rPr>
              <a:t>Click here</a:t>
            </a:r>
            <a:endParaRPr lang="en-US" dirty="0"/>
          </a:p>
          <a:p>
            <a:r>
              <a:rPr lang="en-US" dirty="0"/>
              <a:t>March 19-30</a:t>
            </a:r>
          </a:p>
          <a:p>
            <a:pPr lvl="1"/>
            <a:r>
              <a:rPr lang="en-US" dirty="0"/>
              <a:t>CAES Programmatic Team to review applications</a:t>
            </a:r>
          </a:p>
          <a:p>
            <a:r>
              <a:rPr lang="en-US" dirty="0"/>
              <a:t>March 31</a:t>
            </a:r>
          </a:p>
          <a:p>
            <a:pPr lvl="1"/>
            <a:r>
              <a:rPr lang="en-US" dirty="0"/>
              <a:t>Award recipients announced</a:t>
            </a:r>
          </a:p>
          <a:p>
            <a:r>
              <a:rPr lang="en-US" dirty="0"/>
              <a:t>April 1 to September 30</a:t>
            </a:r>
          </a:p>
          <a:p>
            <a:pPr lvl="1"/>
            <a:r>
              <a:rPr lang="en-US" dirty="0"/>
              <a:t>Funding mechanism initiation (contracts) and monthly updates</a:t>
            </a:r>
          </a:p>
          <a:p>
            <a:r>
              <a:rPr lang="en-US" dirty="0"/>
              <a:t>September 30 </a:t>
            </a:r>
          </a:p>
          <a:p>
            <a:pPr lvl="1"/>
            <a:r>
              <a:rPr lang="en-US" dirty="0"/>
              <a:t>Deliverables Due/Final Presentation</a:t>
            </a:r>
          </a:p>
          <a:p>
            <a:pPr marL="457200" lvl="1" indent="0">
              <a:buNone/>
            </a:pPr>
            <a:endParaRPr lang="en-US" dirty="0"/>
          </a:p>
        </p:txBody>
      </p:sp>
    </p:spTree>
    <p:extLst>
      <p:ext uri="{BB962C8B-B14F-4D97-AF65-F5344CB8AC3E}">
        <p14:creationId xmlns:p14="http://schemas.microsoft.com/office/powerpoint/2010/main" val="283098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50C1-F230-4043-9C7E-3ADA437C9506}"/>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95D99ED8-C393-42F0-BD3D-2A5C466DEB6F}"/>
              </a:ext>
            </a:extLst>
          </p:cNvPr>
          <p:cNvSpPr>
            <a:spLocks noGrp="1"/>
          </p:cNvSpPr>
          <p:nvPr>
            <p:ph idx="1"/>
          </p:nvPr>
        </p:nvSpPr>
        <p:spPr/>
        <p:txBody>
          <a:bodyPr/>
          <a:lstStyle/>
          <a:p>
            <a:endParaRPr lang="en-US" sz="1400" dirty="0"/>
          </a:p>
          <a:p>
            <a:endParaRPr lang="en-US" dirty="0"/>
          </a:p>
        </p:txBody>
      </p:sp>
      <p:pic>
        <p:nvPicPr>
          <p:cNvPr id="4" name="Picture 3">
            <a:extLst>
              <a:ext uri="{FF2B5EF4-FFF2-40B4-BE49-F238E27FC236}">
                <a16:creationId xmlns:a16="http://schemas.microsoft.com/office/drawing/2014/main" id="{3F00BAF3-05B8-424C-AD51-0349028397F4}"/>
              </a:ext>
            </a:extLst>
          </p:cNvPr>
          <p:cNvPicPr>
            <a:picLocks noChangeAspect="1"/>
          </p:cNvPicPr>
          <p:nvPr/>
        </p:nvPicPr>
        <p:blipFill>
          <a:blip r:embed="rId2"/>
          <a:stretch>
            <a:fillRect/>
          </a:stretch>
        </p:blipFill>
        <p:spPr>
          <a:xfrm>
            <a:off x="3986615" y="1193401"/>
            <a:ext cx="4700185" cy="4758754"/>
          </a:xfrm>
          <a:prstGeom prst="rect">
            <a:avLst/>
          </a:prstGeom>
        </p:spPr>
      </p:pic>
      <p:sp>
        <p:nvSpPr>
          <p:cNvPr id="5" name="TextBox 4">
            <a:extLst>
              <a:ext uri="{FF2B5EF4-FFF2-40B4-BE49-F238E27FC236}">
                <a16:creationId xmlns:a16="http://schemas.microsoft.com/office/drawing/2014/main" id="{ECC2D262-323B-4B33-A2D1-F2ECBAF08C6A}"/>
              </a:ext>
            </a:extLst>
          </p:cNvPr>
          <p:cNvSpPr txBox="1"/>
          <p:nvPr/>
        </p:nvSpPr>
        <p:spPr>
          <a:xfrm>
            <a:off x="678885" y="1598613"/>
            <a:ext cx="3181915" cy="923330"/>
          </a:xfrm>
          <a:prstGeom prst="rect">
            <a:avLst/>
          </a:prstGeom>
          <a:noFill/>
        </p:spPr>
        <p:txBody>
          <a:bodyPr wrap="square" rtlCol="0">
            <a:spAutoFit/>
          </a:bodyPr>
          <a:lstStyle/>
          <a:p>
            <a:r>
              <a:rPr lang="en-US" b="1" u="sng" dirty="0"/>
              <a:t>For more details, please contact: </a:t>
            </a:r>
            <a:r>
              <a:rPr lang="en-US" b="1" u="sng" dirty="0">
                <a:hlinkClick r:id="rId3"/>
              </a:rPr>
              <a:t>amy.woodard@inl.gov</a:t>
            </a:r>
            <a:endParaRPr lang="en-US" b="1" u="sng" dirty="0"/>
          </a:p>
        </p:txBody>
      </p:sp>
    </p:spTree>
    <p:extLst>
      <p:ext uri="{BB962C8B-B14F-4D97-AF65-F5344CB8AC3E}">
        <p14:creationId xmlns:p14="http://schemas.microsoft.com/office/powerpoint/2010/main" val="117191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74064" y="305989"/>
            <a:ext cx="7795872" cy="453216"/>
          </a:xfrm>
        </p:spPr>
        <p:txBody>
          <a:bodyPr/>
          <a:lstStyle/>
          <a:p>
            <a:pPr marL="0" indent="0">
              <a:buNone/>
            </a:pPr>
            <a:r>
              <a:rPr lang="en-US" sz="2800" b="1" i="1" dirty="0">
                <a:solidFill>
                  <a:srgbClr val="005863"/>
                </a:solidFill>
                <a:ea typeface="Times New Roman" panose="02020603050405020304" pitchFamily="18" charset="0"/>
                <a:cs typeface="Times New Roman" panose="02020603050405020304" pitchFamily="18" charset="0"/>
              </a:rPr>
              <a:t>Collaboration Inspiring Innovation and Impact </a:t>
            </a:r>
          </a:p>
          <a:p>
            <a:pPr marL="0" indent="0">
              <a:buNone/>
            </a:pPr>
            <a:endParaRPr lang="en-US" dirty="0">
              <a:solidFill>
                <a:srgbClr val="0070C0"/>
              </a:solidFill>
            </a:endParaRPr>
          </a:p>
        </p:txBody>
      </p:sp>
      <p:pic>
        <p:nvPicPr>
          <p:cNvPr id="3" name="Picture 2">
            <a:extLst>
              <a:ext uri="{FF2B5EF4-FFF2-40B4-BE49-F238E27FC236}">
                <a16:creationId xmlns:a16="http://schemas.microsoft.com/office/drawing/2014/main" id="{EA4CCDDC-2540-43D4-B3B4-AF33BB3E4F87}"/>
              </a:ext>
            </a:extLst>
          </p:cNvPr>
          <p:cNvPicPr>
            <a:picLocks noChangeAspect="1"/>
          </p:cNvPicPr>
          <p:nvPr/>
        </p:nvPicPr>
        <p:blipFill>
          <a:blip r:embed="rId2"/>
          <a:stretch>
            <a:fillRect/>
          </a:stretch>
        </p:blipFill>
        <p:spPr>
          <a:xfrm>
            <a:off x="2696534" y="952842"/>
            <a:ext cx="3750932" cy="2377895"/>
          </a:xfrm>
          <a:prstGeom prst="rect">
            <a:avLst/>
          </a:prstGeom>
        </p:spPr>
      </p:pic>
    </p:spTree>
    <p:extLst>
      <p:ext uri="{BB962C8B-B14F-4D97-AF65-F5344CB8AC3E}">
        <p14:creationId xmlns:p14="http://schemas.microsoft.com/office/powerpoint/2010/main" val="25496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Amy Woodard</a:t>
            </a:r>
          </a:p>
        </p:txBody>
      </p:sp>
      <p:sp>
        <p:nvSpPr>
          <p:cNvPr id="4" name="Text Placeholder 3"/>
          <p:cNvSpPr>
            <a:spLocks noGrp="1"/>
          </p:cNvSpPr>
          <p:nvPr>
            <p:ph type="body" sz="quarter" idx="12"/>
          </p:nvPr>
        </p:nvSpPr>
        <p:spPr/>
        <p:txBody>
          <a:bodyPr/>
          <a:lstStyle/>
          <a:p>
            <a:r>
              <a:rPr lang="en-US" dirty="0"/>
              <a:t>CAES Business Operations Lead</a:t>
            </a:r>
          </a:p>
        </p:txBody>
      </p:sp>
      <p:sp>
        <p:nvSpPr>
          <p:cNvPr id="8" name="Rectangle 7">
            <a:extLst>
              <a:ext uri="{FF2B5EF4-FFF2-40B4-BE49-F238E27FC236}">
                <a16:creationId xmlns:a16="http://schemas.microsoft.com/office/drawing/2014/main" id="{416939BF-C2AB-4168-80C3-4C98E8A6F5C2}"/>
              </a:ext>
            </a:extLst>
          </p:cNvPr>
          <p:cNvSpPr/>
          <p:nvPr/>
        </p:nvSpPr>
        <p:spPr bwMode="auto">
          <a:xfrm>
            <a:off x="8028264" y="5654180"/>
            <a:ext cx="906011" cy="100667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2983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D1BF8-89E6-4D10-9B2D-819079D35D82}"/>
              </a:ext>
            </a:extLst>
          </p:cNvPr>
          <p:cNvSpPr>
            <a:spLocks noGrp="1"/>
          </p:cNvSpPr>
          <p:nvPr>
            <p:ph type="title"/>
          </p:nvPr>
        </p:nvSpPr>
        <p:spPr/>
        <p:txBody>
          <a:bodyPr/>
          <a:lstStyle/>
          <a:p>
            <a:r>
              <a:rPr lang="en-US" dirty="0"/>
              <a:t>Collaboration Funds Q&amp;A Agenda</a:t>
            </a:r>
          </a:p>
        </p:txBody>
      </p:sp>
      <p:sp>
        <p:nvSpPr>
          <p:cNvPr id="3" name="Content Placeholder 2">
            <a:extLst>
              <a:ext uri="{FF2B5EF4-FFF2-40B4-BE49-F238E27FC236}">
                <a16:creationId xmlns:a16="http://schemas.microsoft.com/office/drawing/2014/main" id="{B3B6A50D-1ED3-4755-B385-68C5BEDF9C75}"/>
              </a:ext>
            </a:extLst>
          </p:cNvPr>
          <p:cNvSpPr>
            <a:spLocks noGrp="1"/>
          </p:cNvSpPr>
          <p:nvPr>
            <p:ph idx="1"/>
          </p:nvPr>
        </p:nvSpPr>
        <p:spPr/>
        <p:txBody>
          <a:bodyPr/>
          <a:lstStyle/>
          <a:p>
            <a:r>
              <a:rPr lang="en-US" sz="2400" dirty="0">
                <a:solidFill>
                  <a:srgbClr val="005863"/>
                </a:solidFill>
              </a:rPr>
              <a:t>Introduction</a:t>
            </a:r>
          </a:p>
          <a:p>
            <a:r>
              <a:rPr lang="en-US" sz="2400" dirty="0">
                <a:solidFill>
                  <a:srgbClr val="005863"/>
                </a:solidFill>
              </a:rPr>
              <a:t>Discuss CAES Collaborative Initiatives</a:t>
            </a:r>
          </a:p>
          <a:p>
            <a:r>
              <a:rPr lang="en-US" sz="2400" dirty="0">
                <a:solidFill>
                  <a:srgbClr val="005863"/>
                </a:solidFill>
              </a:rPr>
              <a:t>What is CAES Collaboration Funds?</a:t>
            </a:r>
          </a:p>
          <a:p>
            <a:r>
              <a:rPr lang="en-US" sz="2400" dirty="0">
                <a:solidFill>
                  <a:srgbClr val="005863"/>
                </a:solidFill>
              </a:rPr>
              <a:t>Goals and Objectives</a:t>
            </a:r>
          </a:p>
          <a:p>
            <a:r>
              <a:rPr lang="en-US" sz="2400" dirty="0">
                <a:solidFill>
                  <a:srgbClr val="005863"/>
                </a:solidFill>
              </a:rPr>
              <a:t>Process and Alignment </a:t>
            </a:r>
          </a:p>
          <a:p>
            <a:r>
              <a:rPr lang="en-US" sz="2400" dirty="0">
                <a:solidFill>
                  <a:srgbClr val="005863"/>
                </a:solidFill>
              </a:rPr>
              <a:t>Examples of Successful Proposals</a:t>
            </a:r>
          </a:p>
          <a:p>
            <a:r>
              <a:rPr lang="en-US" sz="2400" dirty="0">
                <a:solidFill>
                  <a:srgbClr val="005863"/>
                </a:solidFill>
              </a:rPr>
              <a:t>Timeline</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C9AE403B-293D-4EA7-BA4C-5E7FFEBC647C}"/>
              </a:ext>
            </a:extLst>
          </p:cNvPr>
          <p:cNvSpPr>
            <a:spLocks noGrp="1"/>
          </p:cNvSpPr>
          <p:nvPr>
            <p:ph type="ftr" sz="quarter" idx="10"/>
          </p:nvPr>
        </p:nvSpPr>
        <p:spPr>
          <a:xfrm>
            <a:off x="6908800" y="6553200"/>
            <a:ext cx="1804988" cy="246221"/>
          </a:xfrm>
        </p:spPr>
        <p:txBody>
          <a:bodyPr/>
          <a:lstStyle/>
          <a:p>
            <a:r>
              <a:rPr lang="en-US" dirty="0"/>
              <a:t>Q&amp;A: For more details please contact amy.woodard@inl.gov </a:t>
            </a:r>
          </a:p>
        </p:txBody>
      </p:sp>
    </p:spTree>
    <p:extLst>
      <p:ext uri="{BB962C8B-B14F-4D97-AF65-F5344CB8AC3E}">
        <p14:creationId xmlns:p14="http://schemas.microsoft.com/office/powerpoint/2010/main" val="3941079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Arial"/>
              </a:rPr>
              <a:t>Introduction</a:t>
            </a:r>
            <a:endParaRPr lang="en-US" dirty="0"/>
          </a:p>
        </p:txBody>
      </p:sp>
      <p:sp>
        <p:nvSpPr>
          <p:cNvPr id="3" name="Content Placeholder 2"/>
          <p:cNvSpPr>
            <a:spLocks noGrp="1"/>
          </p:cNvSpPr>
          <p:nvPr>
            <p:ph idx="1"/>
          </p:nvPr>
        </p:nvSpPr>
        <p:spPr>
          <a:xfrm>
            <a:off x="455612" y="1456690"/>
            <a:ext cx="8231187" cy="4524375"/>
          </a:xfrm>
        </p:spPr>
        <p:txBody>
          <a:bodyPr/>
          <a:lstStyle/>
          <a:p>
            <a:pPr marL="38100" lvl="0" indent="0">
              <a:lnSpc>
                <a:spcPct val="100000"/>
              </a:lnSpc>
              <a:buNone/>
            </a:pPr>
            <a:r>
              <a:rPr lang="en-US" sz="1400" b="1" dirty="0">
                <a:solidFill>
                  <a:srgbClr val="002060"/>
                </a:solidFill>
                <a:sym typeface="Helvetica Neue"/>
              </a:rPr>
              <a:t>What is CAES?</a:t>
            </a:r>
            <a:endParaRPr lang="en" sz="1400" b="1" dirty="0">
              <a:solidFill>
                <a:srgbClr val="002060"/>
              </a:solidFill>
              <a:sym typeface="Helvetica Neue"/>
            </a:endParaRPr>
          </a:p>
          <a:p>
            <a:pPr marL="38100" indent="0">
              <a:lnSpc>
                <a:spcPct val="100000"/>
              </a:lnSpc>
              <a:buNone/>
            </a:pPr>
            <a:r>
              <a:rPr lang="en" sz="1400" dirty="0">
                <a:solidFill>
                  <a:srgbClr val="002060"/>
                </a:solidFill>
                <a:sym typeface="Helvetica Neue"/>
              </a:rPr>
              <a:t>The Center for Advanced Energy Studies is a researc</a:t>
            </a:r>
            <a:r>
              <a:rPr lang="en-US" sz="1400" dirty="0">
                <a:solidFill>
                  <a:srgbClr val="002060"/>
                </a:solidFill>
                <a:sym typeface="Helvetica Neue"/>
              </a:rPr>
              <a:t>h, </a:t>
            </a:r>
            <a:r>
              <a:rPr lang="en" sz="1400" dirty="0">
                <a:solidFill>
                  <a:srgbClr val="002060"/>
                </a:solidFill>
                <a:sym typeface="Helvetica Neue"/>
              </a:rPr>
              <a:t>education, </a:t>
            </a:r>
            <a:r>
              <a:rPr lang="en-US" sz="1400" dirty="0">
                <a:solidFill>
                  <a:srgbClr val="002060"/>
                </a:solidFill>
                <a:sym typeface="Helvetica Neue"/>
              </a:rPr>
              <a:t>and innovation</a:t>
            </a:r>
            <a:r>
              <a:rPr lang="en" sz="1400" dirty="0">
                <a:solidFill>
                  <a:srgbClr val="002060"/>
                </a:solidFill>
                <a:sym typeface="Helvetica Neue"/>
              </a:rPr>
              <a:t> consortium </a:t>
            </a:r>
            <a:r>
              <a:rPr lang="en-US" sz="1400" dirty="0">
                <a:solidFill>
                  <a:srgbClr val="002060"/>
                </a:solidFill>
                <a:sym typeface="Helvetica Neue"/>
              </a:rPr>
              <a:t>between INL, Boise State, Idaho State University, and University of Idaho.</a:t>
            </a:r>
          </a:p>
          <a:p>
            <a:pPr marL="38100" indent="0">
              <a:lnSpc>
                <a:spcPct val="100000"/>
              </a:lnSpc>
              <a:buNone/>
            </a:pPr>
            <a:r>
              <a:rPr lang="en-US" sz="1400" b="1" dirty="0">
                <a:solidFill>
                  <a:srgbClr val="002060"/>
                </a:solidFill>
                <a:sym typeface="Helvetica Neue"/>
              </a:rPr>
              <a:t>CAES Vision</a:t>
            </a:r>
          </a:p>
          <a:p>
            <a:pPr marL="38100" indent="0">
              <a:lnSpc>
                <a:spcPct val="100000"/>
              </a:lnSpc>
              <a:buNone/>
            </a:pPr>
            <a:r>
              <a:rPr lang="en-US" sz="1400" dirty="0">
                <a:solidFill>
                  <a:srgbClr val="002060"/>
                </a:solidFill>
                <a:sym typeface="Helvetica Neue"/>
              </a:rPr>
              <a:t>Our vision is to create a better energy future through collaboration that inspires energy leadership, ignites technology innovation, and catalyzes global impact.</a:t>
            </a:r>
          </a:p>
          <a:p>
            <a:pPr marL="38100" indent="0">
              <a:lnSpc>
                <a:spcPct val="100000"/>
              </a:lnSpc>
              <a:buNone/>
            </a:pPr>
            <a:r>
              <a:rPr lang="en-US" sz="1400" b="1" dirty="0">
                <a:solidFill>
                  <a:srgbClr val="002060"/>
                </a:solidFill>
                <a:sym typeface="Helvetica Neue"/>
              </a:rPr>
              <a:t>CAES Mission</a:t>
            </a:r>
          </a:p>
          <a:p>
            <a:pPr marL="38100" indent="0">
              <a:lnSpc>
                <a:spcPct val="100000"/>
              </a:lnSpc>
              <a:buNone/>
            </a:pPr>
            <a:r>
              <a:rPr lang="en-US" sz="1400" dirty="0">
                <a:solidFill>
                  <a:srgbClr val="002060"/>
                </a:solidFill>
                <a:sym typeface="Helvetica Neue"/>
              </a:rPr>
              <a:t>CAES is the collaboration that inspires innovation and impact by leveraging our collective capabilities to empower students, researchers, faculty, and industry to accelerate energy solutions.</a:t>
            </a:r>
          </a:p>
          <a:p>
            <a:pPr marL="38100" indent="0">
              <a:lnSpc>
                <a:spcPct val="100000"/>
              </a:lnSpc>
              <a:buNone/>
            </a:pPr>
            <a:r>
              <a:rPr lang="en-US" sz="1400" b="1" dirty="0">
                <a:solidFill>
                  <a:srgbClr val="002060"/>
                </a:solidFill>
                <a:ea typeface="Calibri" panose="020F0502020204030204" pitchFamily="34" charset="0"/>
                <a:cs typeface="Arial" panose="020B0604020202020204" pitchFamily="34" charset="0"/>
              </a:rPr>
              <a:t>CAES Collaboration Funds</a:t>
            </a:r>
          </a:p>
          <a:p>
            <a:pPr marL="38100" indent="0">
              <a:lnSpc>
                <a:spcPct val="100000"/>
              </a:lnSpc>
              <a:buNone/>
            </a:pPr>
            <a:r>
              <a:rPr lang="en-US" sz="1400" dirty="0">
                <a:solidFill>
                  <a:srgbClr val="002060"/>
                </a:solidFill>
                <a:ea typeface="Calibri" panose="020F0502020204030204" pitchFamily="34" charset="0"/>
                <a:cs typeface="Arial" panose="020B0604020202020204" pitchFamily="34" charset="0"/>
              </a:rPr>
              <a:t>The CAES Collaboration Fund is designed to help establish collaborative research, innovation, and educational relationships between INL researchers and the CAES universities - Boise State, Idaho State University, and University of Idaho.</a:t>
            </a:r>
          </a:p>
          <a:p>
            <a:pPr marL="38100" lvl="0" indent="0">
              <a:buNone/>
            </a:pPr>
            <a:endParaRPr lang="en-US" dirty="0">
              <a:solidFill>
                <a:srgbClr val="005863"/>
              </a:solidFill>
            </a:endParaRPr>
          </a:p>
        </p:txBody>
      </p:sp>
      <p:pic>
        <p:nvPicPr>
          <p:cNvPr id="8" name="Picture 7">
            <a:extLst>
              <a:ext uri="{FF2B5EF4-FFF2-40B4-BE49-F238E27FC236}">
                <a16:creationId xmlns:a16="http://schemas.microsoft.com/office/drawing/2014/main" id="{51AB2152-E6A5-4A38-BFA9-22986BB233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8150" y="5985200"/>
            <a:ext cx="769526" cy="594702"/>
          </a:xfrm>
          <a:prstGeom prst="rect">
            <a:avLst/>
          </a:prstGeom>
        </p:spPr>
      </p:pic>
      <p:pic>
        <p:nvPicPr>
          <p:cNvPr id="9" name="Picture 8">
            <a:extLst>
              <a:ext uri="{FF2B5EF4-FFF2-40B4-BE49-F238E27FC236}">
                <a16:creationId xmlns:a16="http://schemas.microsoft.com/office/drawing/2014/main" id="{1F116C5C-B1F7-4DF5-8682-471CE47BF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213" y="5981065"/>
            <a:ext cx="880642" cy="598837"/>
          </a:xfrm>
          <a:prstGeom prst="rect">
            <a:avLst/>
          </a:prstGeom>
        </p:spPr>
      </p:pic>
      <p:pic>
        <p:nvPicPr>
          <p:cNvPr id="10" name="Picture 9">
            <a:extLst>
              <a:ext uri="{FF2B5EF4-FFF2-40B4-BE49-F238E27FC236}">
                <a16:creationId xmlns:a16="http://schemas.microsoft.com/office/drawing/2014/main" id="{7DE80AE4-42E8-4EF8-BFA8-265A92E53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5811" y="5773929"/>
            <a:ext cx="781030" cy="860526"/>
          </a:xfrm>
          <a:prstGeom prst="rect">
            <a:avLst/>
          </a:prstGeom>
        </p:spPr>
      </p:pic>
      <p:pic>
        <p:nvPicPr>
          <p:cNvPr id="11" name="Picture 2" descr="https://www.isu.edu/media/libraries/marketing-and-communications/downloads/wordmark.png">
            <a:extLst>
              <a:ext uri="{FF2B5EF4-FFF2-40B4-BE49-F238E27FC236}">
                <a16:creationId xmlns:a16="http://schemas.microsoft.com/office/drawing/2014/main" id="{D09E6764-D811-4B15-94A7-90C6627D57A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94058" y="6093385"/>
            <a:ext cx="1040542" cy="3366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30C6DD4D-F46B-4F3F-A6B5-ADDBB2E828D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364101" y="4913403"/>
            <a:ext cx="2095620" cy="860526"/>
          </a:xfrm>
          <a:prstGeom prst="rect">
            <a:avLst/>
          </a:prstGeom>
        </p:spPr>
      </p:pic>
    </p:spTree>
    <p:extLst>
      <p:ext uri="{BB962C8B-B14F-4D97-AF65-F5344CB8AC3E}">
        <p14:creationId xmlns:p14="http://schemas.microsoft.com/office/powerpoint/2010/main" val="178467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D656EC-D32D-4059-BBB8-37351EE7CAD2}"/>
              </a:ext>
            </a:extLst>
          </p:cNvPr>
          <p:cNvPicPr>
            <a:picLocks noChangeAspect="1"/>
          </p:cNvPicPr>
          <p:nvPr/>
        </p:nvPicPr>
        <p:blipFill>
          <a:blip r:embed="rId2"/>
          <a:stretch>
            <a:fillRect/>
          </a:stretch>
        </p:blipFill>
        <p:spPr>
          <a:xfrm>
            <a:off x="3389153" y="2223082"/>
            <a:ext cx="5482206" cy="3716928"/>
          </a:xfrm>
          <a:prstGeom prst="rect">
            <a:avLst/>
          </a:prstGeom>
        </p:spPr>
      </p:pic>
      <p:sp>
        <p:nvSpPr>
          <p:cNvPr id="2" name="Title 1">
            <a:extLst>
              <a:ext uri="{FF2B5EF4-FFF2-40B4-BE49-F238E27FC236}">
                <a16:creationId xmlns:a16="http://schemas.microsoft.com/office/drawing/2014/main" id="{44998645-A5E6-4D67-944E-FC9EF0684264}"/>
              </a:ext>
            </a:extLst>
          </p:cNvPr>
          <p:cNvSpPr>
            <a:spLocks noGrp="1"/>
          </p:cNvSpPr>
          <p:nvPr>
            <p:ph type="title"/>
          </p:nvPr>
        </p:nvSpPr>
        <p:spPr/>
        <p:txBody>
          <a:bodyPr/>
          <a:lstStyle/>
          <a:p>
            <a:r>
              <a:rPr lang="en-US" dirty="0"/>
              <a:t>CAES Collaboration Initiatives</a:t>
            </a:r>
          </a:p>
        </p:txBody>
      </p:sp>
      <p:sp>
        <p:nvSpPr>
          <p:cNvPr id="3" name="Content Placeholder 2">
            <a:extLst>
              <a:ext uri="{FF2B5EF4-FFF2-40B4-BE49-F238E27FC236}">
                <a16:creationId xmlns:a16="http://schemas.microsoft.com/office/drawing/2014/main" id="{7BA5F60F-24C9-4FAA-BEFE-4EEE8BA11760}"/>
              </a:ext>
            </a:extLst>
          </p:cNvPr>
          <p:cNvSpPr>
            <a:spLocks noGrp="1"/>
          </p:cNvSpPr>
          <p:nvPr>
            <p:ph idx="1"/>
          </p:nvPr>
        </p:nvSpPr>
        <p:spPr>
          <a:xfrm>
            <a:off x="455613" y="1598613"/>
            <a:ext cx="3882707" cy="4524375"/>
          </a:xfrm>
        </p:spPr>
        <p:txBody>
          <a:bodyPr/>
          <a:lstStyle/>
          <a:p>
            <a:pPr marL="0" indent="0">
              <a:buNone/>
            </a:pPr>
            <a:r>
              <a:rPr lang="en-US" sz="1800" dirty="0">
                <a:solidFill>
                  <a:srgbClr val="002060"/>
                </a:solidFill>
              </a:rPr>
              <a:t>CAES initiatives focused on building collaboration include:</a:t>
            </a:r>
          </a:p>
          <a:p>
            <a:pPr>
              <a:lnSpc>
                <a:spcPct val="100000"/>
              </a:lnSpc>
              <a:spcBef>
                <a:spcPts val="0"/>
              </a:spcBef>
              <a:spcAft>
                <a:spcPts val="0"/>
              </a:spcAft>
              <a:buClr>
                <a:srgbClr val="8B9E6C"/>
              </a:buClr>
            </a:pP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CAES Summer Visiting Faculty Program</a:t>
            </a:r>
          </a:p>
          <a:p>
            <a:r>
              <a:rPr lang="en-US" sz="1800" dirty="0">
                <a:solidFill>
                  <a:srgbClr val="002060"/>
                </a:solidFill>
              </a:rPr>
              <a:t>CAES Fellows</a:t>
            </a:r>
          </a:p>
          <a:p>
            <a:pPr>
              <a:lnSpc>
                <a:spcPct val="100000"/>
              </a:lnSpc>
              <a:spcBef>
                <a:spcPts val="0"/>
              </a:spcBef>
              <a:spcAft>
                <a:spcPts val="0"/>
              </a:spcAft>
              <a:buClr>
                <a:srgbClr val="8B9E6C"/>
              </a:buClr>
            </a:pP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CAES Collaboration Funds</a:t>
            </a:r>
          </a:p>
          <a:p>
            <a:r>
              <a:rPr lang="en-US" sz="1800" dirty="0">
                <a:solidFill>
                  <a:srgbClr val="002060"/>
                </a:solidFill>
              </a:rPr>
              <a:t>ISU CAES Seed Grant Program</a:t>
            </a:r>
          </a:p>
          <a:p>
            <a:pPr marL="0" indent="0">
              <a:lnSpc>
                <a:spcPct val="100000"/>
              </a:lnSpc>
              <a:spcBef>
                <a:spcPts val="0"/>
              </a:spcBef>
              <a:spcAft>
                <a:spcPts val="0"/>
              </a:spcAft>
              <a:buClr>
                <a:srgbClr val="8B9E6C"/>
              </a:buClr>
              <a:buNone/>
            </a:pP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Clr>
                <a:srgbClr val="8B9E6C"/>
              </a:buClr>
              <a:buNone/>
            </a:pP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spcBef>
                <a:spcPts val="0"/>
              </a:spcBef>
              <a:spcAft>
                <a:spcPts val="0"/>
              </a:spcAft>
              <a:buClr>
                <a:srgbClr val="8B9E6C"/>
              </a:buClr>
              <a:buNone/>
            </a:pP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lvl="0">
              <a:lnSpc>
                <a:spcPct val="100000"/>
              </a:lnSpc>
              <a:spcBef>
                <a:spcPts val="0"/>
              </a:spcBef>
              <a:spcAft>
                <a:spcPts val="0"/>
              </a:spcAft>
              <a:buClr>
                <a:srgbClr val="8B9E6C"/>
              </a:buClr>
            </a:pPr>
            <a:endParaRPr lang="en-US" sz="1400" dirty="0">
              <a:solidFill>
                <a:srgbClr val="002060"/>
              </a:solidFill>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9092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88107"/>
            <a:ext cx="8231187" cy="377026"/>
          </a:xfrm>
        </p:spPr>
        <p:txBody>
          <a:bodyPr/>
          <a:lstStyle/>
          <a:p>
            <a:r>
              <a:rPr lang="en-US" dirty="0"/>
              <a:t>CAES Collaboration Funds</a:t>
            </a:r>
          </a:p>
        </p:txBody>
      </p:sp>
      <p:sp>
        <p:nvSpPr>
          <p:cNvPr id="3" name="Content Placeholder 2"/>
          <p:cNvSpPr>
            <a:spLocks noGrp="1"/>
          </p:cNvSpPr>
          <p:nvPr>
            <p:ph idx="1"/>
          </p:nvPr>
        </p:nvSpPr>
        <p:spPr>
          <a:xfrm>
            <a:off x="455612" y="1592645"/>
            <a:ext cx="8231187" cy="4524375"/>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5863"/>
                </a:solidFill>
                <a:latin typeface="Arial" panose="020B0604020202020204" pitchFamily="34" charset="0"/>
                <a:ea typeface="Calibri" panose="020F0502020204030204" pitchFamily="34" charset="0"/>
                <a:cs typeface="Arial" panose="020B0604020202020204" pitchFamily="34" charset="0"/>
              </a:rPr>
              <a:t>Heading into its fifth year, this program is designed to be INL Principal Investigator led with CAES university collaboration. </a:t>
            </a: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5863"/>
                </a:solidFill>
                <a:latin typeface="Arial" panose="020B0604020202020204" pitchFamily="34" charset="0"/>
                <a:ea typeface="Calibri" panose="020F0502020204030204" pitchFamily="34" charset="0"/>
                <a:cs typeface="Arial" panose="020B0604020202020204" pitchFamily="34" charset="0"/>
              </a:rPr>
              <a:t>The program allows more flexibility for the INL PI to develop funding proposals, deliverables, and funding mechanisms to enable collaboration.</a:t>
            </a:r>
          </a:p>
          <a:p>
            <a:pPr marL="342900" marR="0" lvl="0" indent="-342900">
              <a:lnSpc>
                <a:spcPct val="115000"/>
              </a:lnSpc>
              <a:spcBef>
                <a:spcPts val="0"/>
              </a:spcBef>
              <a:spcAft>
                <a:spcPts val="0"/>
              </a:spcAft>
              <a:buFont typeface="Symbol" panose="05050102010706020507" pitchFamily="18" charset="2"/>
              <a:buChar char=""/>
            </a:pPr>
            <a:r>
              <a:rPr lang="en-US" sz="1800" dirty="0">
                <a:solidFill>
                  <a:srgbClr val="005863"/>
                </a:solidFill>
                <a:latin typeface="Arial" panose="020B0604020202020204" pitchFamily="34" charset="0"/>
                <a:ea typeface="Calibri" panose="020F0502020204030204" pitchFamily="34" charset="0"/>
                <a:cs typeface="Arial" panose="020B0604020202020204" pitchFamily="34" charset="0"/>
              </a:rPr>
              <a:t>31 INL researchers have been awarded CAES Collaboration Funds in 2018-2021, each paired with faculty from at least one CAES university.</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Who’s eligible: </a:t>
            </a:r>
            <a:r>
              <a:rPr lang="en-US" sz="1800" dirty="0">
                <a:solidFill>
                  <a:srgbClr val="002060"/>
                </a:solidFill>
                <a:latin typeface="Arial" panose="020B0604020202020204" pitchFamily="34" charset="0"/>
                <a:ea typeface="Times New Roman" panose="02020603050405020304" pitchFamily="18" charset="0"/>
                <a:cs typeface="Arial" panose="020B0604020202020204" pitchFamily="34" charset="0"/>
              </a:rPr>
              <a:t>INL researchers</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Approximate budget: </a:t>
            </a:r>
            <a:r>
              <a:rPr lang="en-US" sz="1800" dirty="0">
                <a:solidFill>
                  <a:srgbClr val="002060"/>
                </a:solidFill>
                <a:latin typeface="Arial" panose="020B0604020202020204" pitchFamily="34" charset="0"/>
                <a:ea typeface="Times New Roman" panose="02020603050405020304" pitchFamily="18" charset="0"/>
                <a:cs typeface="Arial" panose="020B0604020202020204" pitchFamily="34" charset="0"/>
              </a:rPr>
              <a:t>$250-300K overall</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Calibri" panose="020F0502020204030204" pitchFamily="34" charset="0"/>
                <a:cs typeface="Arial" panose="020B0604020202020204" pitchFamily="34" charset="0"/>
              </a:rPr>
              <a:t>Average Award: </a:t>
            </a: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$20-40K </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Calibri" panose="020F0502020204030204" pitchFamily="34" charset="0"/>
                <a:cs typeface="Arial" panose="020B0604020202020204" pitchFamily="34" charset="0"/>
              </a:rPr>
              <a:t>Application Deadline: </a:t>
            </a: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March 18, 2022</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Calibri" panose="020F0502020204030204" pitchFamily="34" charset="0"/>
                <a:cs typeface="Arial" panose="020B0604020202020204" pitchFamily="34" charset="0"/>
              </a:rPr>
              <a:t>Award Announcement: </a:t>
            </a: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March 31, 2022</a:t>
            </a:r>
          </a:p>
          <a:p>
            <a:pPr marL="796925" lvl="1" indent="-342900">
              <a:lnSpc>
                <a:spcPct val="115000"/>
              </a:lnSpc>
              <a:spcBef>
                <a:spcPts val="0"/>
              </a:spcBef>
              <a:spcAft>
                <a:spcPts val="0"/>
              </a:spcAft>
              <a:buFont typeface="Symbol" panose="05050102010706020507" pitchFamily="18" charset="2"/>
              <a:buChar char=""/>
            </a:pPr>
            <a:r>
              <a:rPr lang="en-US" sz="1800" b="1" dirty="0">
                <a:solidFill>
                  <a:srgbClr val="002060"/>
                </a:solidFill>
                <a:latin typeface="Arial" panose="020B0604020202020204" pitchFamily="34" charset="0"/>
                <a:ea typeface="Calibri" panose="020F0502020204030204" pitchFamily="34" charset="0"/>
                <a:cs typeface="Arial" panose="020B0604020202020204" pitchFamily="34" charset="0"/>
              </a:rPr>
              <a:t>Final Deliverables Due: </a:t>
            </a:r>
            <a:r>
              <a:rPr lang="en-US" sz="1800" dirty="0">
                <a:solidFill>
                  <a:srgbClr val="002060"/>
                </a:solidFill>
                <a:latin typeface="Arial" panose="020B0604020202020204" pitchFamily="34" charset="0"/>
                <a:ea typeface="Calibri" panose="020F0502020204030204" pitchFamily="34" charset="0"/>
                <a:cs typeface="Arial" panose="020B0604020202020204" pitchFamily="34" charset="0"/>
              </a:rPr>
              <a:t>September 30, 2022</a:t>
            </a:r>
          </a:p>
          <a:p>
            <a:pPr marL="796925" lvl="1" indent="-342900">
              <a:lnSpc>
                <a:spcPct val="115000"/>
              </a:lnSpc>
              <a:spcBef>
                <a:spcPts val="0"/>
              </a:spcBef>
              <a:spcAft>
                <a:spcPts val="0"/>
              </a:spcAft>
              <a:buFont typeface="Symbol" panose="05050102010706020507" pitchFamily="18" charset="2"/>
              <a:buChar char=""/>
            </a:pPr>
            <a:r>
              <a:rPr lang="en-US" sz="1800" i="1" dirty="0">
                <a:solidFill>
                  <a:srgbClr val="002060"/>
                </a:solidFill>
                <a:latin typeface="Arial" panose="020B0604020202020204" pitchFamily="34" charset="0"/>
                <a:ea typeface="Calibri" panose="020F0502020204030204" pitchFamily="34" charset="0"/>
                <a:cs typeface="Arial" panose="020B0604020202020204" pitchFamily="34" charset="0"/>
              </a:rPr>
              <a:t>Travel Restrictions due to COVID apply</a:t>
            </a:r>
          </a:p>
        </p:txBody>
      </p:sp>
    </p:spTree>
    <p:extLst>
      <p:ext uri="{BB962C8B-B14F-4D97-AF65-F5344CB8AC3E}">
        <p14:creationId xmlns:p14="http://schemas.microsoft.com/office/powerpoint/2010/main" val="1095329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35522"/>
            <a:ext cx="8231187" cy="377026"/>
          </a:xfrm>
        </p:spPr>
        <p:txBody>
          <a:bodyPr/>
          <a:lstStyle/>
          <a:p>
            <a:r>
              <a:rPr lang="en-US" dirty="0"/>
              <a:t>Goals and Objectives</a:t>
            </a:r>
          </a:p>
        </p:txBody>
      </p:sp>
      <p:sp>
        <p:nvSpPr>
          <p:cNvPr id="3" name="Content Placeholder 2"/>
          <p:cNvSpPr>
            <a:spLocks noGrp="1"/>
          </p:cNvSpPr>
          <p:nvPr>
            <p:ph idx="1"/>
          </p:nvPr>
        </p:nvSpPr>
        <p:spPr>
          <a:xfrm>
            <a:off x="455613" y="1598613"/>
            <a:ext cx="8231187" cy="4840024"/>
          </a:xfrm>
        </p:spPr>
        <p:txBody>
          <a:bodyPr/>
          <a:lstStyle/>
          <a:p>
            <a:pPr>
              <a:lnSpc>
                <a:spcPct val="90000"/>
              </a:lnSpc>
              <a:spcBef>
                <a:spcPts val="0"/>
              </a:spcBef>
              <a:spcAft>
                <a:spcPts val="0"/>
              </a:spcAft>
              <a:buClr>
                <a:srgbClr val="8B9E6C"/>
              </a:buClr>
            </a:pPr>
            <a:r>
              <a:rPr lang="en-US" sz="1600" dirty="0">
                <a:solidFill>
                  <a:srgbClr val="002060"/>
                </a:solidFill>
                <a:latin typeface="Arial" panose="020B0604020202020204" pitchFamily="34" charset="0"/>
                <a:cs typeface="Arial" panose="020B0604020202020204" pitchFamily="34" charset="0"/>
              </a:rPr>
              <a:t>CAES Collaboration Funds are designed to bring together Idaho National Laboratory (INL) researchers and CAES university members to interact, build new relationships, and develop joint funded research programs with the aim to grow external funding in CAES focus areas.</a:t>
            </a:r>
          </a:p>
          <a:p>
            <a:pPr lvl="0">
              <a:lnSpc>
                <a:spcPct val="90000"/>
              </a:lnSpc>
              <a:spcBef>
                <a:spcPts val="0"/>
              </a:spcBef>
              <a:spcAft>
                <a:spcPts val="0"/>
              </a:spcAft>
              <a:buClr>
                <a:srgbClr val="8B9E6C"/>
              </a:buClr>
            </a:pPr>
            <a:r>
              <a:rPr lang="en-US" sz="1600" dirty="0">
                <a:solidFill>
                  <a:srgbClr val="002060"/>
                </a:solidFill>
                <a:latin typeface="Arial" panose="020B0604020202020204" pitchFamily="34" charset="0"/>
                <a:cs typeface="Arial" panose="020B0604020202020204" pitchFamily="34" charset="0"/>
              </a:rPr>
              <a:t>Therefore, these program development funds can be used for the following:</a:t>
            </a:r>
          </a:p>
          <a:p>
            <a:pPr lvl="1">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Labor costs for individuals working on activities specifically directed at the development of new collaboration (e.g., initiative planning, proposal development time, graphics, technical writing, and editing)</a:t>
            </a:r>
          </a:p>
          <a:p>
            <a:pPr lvl="1">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Development of concept papers, strategy, or documentation </a:t>
            </a:r>
          </a:p>
          <a:p>
            <a:pPr lvl="1">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Cost associated with targeted market research to obtain a better understanding of current or potential customer needs that will then be factored into strategy or business plans</a:t>
            </a:r>
          </a:p>
          <a:p>
            <a:pPr lvl="1">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Costs associated for travel for discussion with customers or potential customers to develop/define work scope and identify funding for new programs </a:t>
            </a:r>
            <a:r>
              <a:rPr lang="en-US" sz="1600" b="1" dirty="0">
                <a:solidFill>
                  <a:srgbClr val="002060"/>
                </a:solidFill>
                <a:latin typeface="Arial" panose="020B0604020202020204" pitchFamily="34" charset="0"/>
                <a:cs typeface="Arial" panose="020B0604020202020204" pitchFamily="34" charset="0"/>
              </a:rPr>
              <a:t>(limited by COVID travel restrictions)</a:t>
            </a:r>
          </a:p>
          <a:p>
            <a:pPr lvl="1">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Travel and labor to a symposium/conference/workshop provided recipient is (1) presenting/hosting CAES research and capabilities or (2) manning booths </a:t>
            </a:r>
            <a:r>
              <a:rPr lang="en-US" sz="1600" b="1" dirty="0">
                <a:solidFill>
                  <a:srgbClr val="002060"/>
                </a:solidFill>
                <a:latin typeface="Arial" panose="020B0604020202020204" pitchFamily="34" charset="0"/>
                <a:cs typeface="Arial" panose="020B0604020202020204" pitchFamily="34" charset="0"/>
              </a:rPr>
              <a:t>(limited by COVID travel restrictions)</a:t>
            </a:r>
          </a:p>
          <a:p>
            <a:pPr>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CAES Collaboration Funds may not be used to co-mingle with Direct-funded  INL Programs or LDRD-funded projects.</a:t>
            </a:r>
          </a:p>
          <a:p>
            <a:pPr>
              <a:lnSpc>
                <a:spcPct val="90000"/>
              </a:lnSpc>
              <a:spcBef>
                <a:spcPts val="0"/>
              </a:spcBef>
              <a:spcAft>
                <a:spcPts val="0"/>
              </a:spcAft>
            </a:pPr>
            <a:r>
              <a:rPr lang="en-US" sz="1600" dirty="0">
                <a:solidFill>
                  <a:srgbClr val="002060"/>
                </a:solidFill>
                <a:latin typeface="Arial" panose="020B0604020202020204" pitchFamily="34" charset="0"/>
                <a:cs typeface="Arial" panose="020B0604020202020204" pitchFamily="34" charset="0"/>
              </a:rPr>
              <a:t>Funds may not be used to collect data or perform R&amp;D experimental activities. </a:t>
            </a:r>
          </a:p>
        </p:txBody>
      </p:sp>
    </p:spTree>
    <p:extLst>
      <p:ext uri="{BB962C8B-B14F-4D97-AF65-F5344CB8AC3E}">
        <p14:creationId xmlns:p14="http://schemas.microsoft.com/office/powerpoint/2010/main" val="3012024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B7FFC0-ED75-4AE1-9023-4B3B75545E6F}"/>
              </a:ext>
            </a:extLst>
          </p:cNvPr>
          <p:cNvSpPr>
            <a:spLocks noGrp="1"/>
          </p:cNvSpPr>
          <p:nvPr>
            <p:ph type="title"/>
          </p:nvPr>
        </p:nvSpPr>
        <p:spPr>
          <a:xfrm>
            <a:off x="455613" y="1004888"/>
            <a:ext cx="8231187" cy="313932"/>
          </a:xfrm>
        </p:spPr>
        <p:txBody>
          <a:bodyPr/>
          <a:lstStyle/>
          <a:p>
            <a:r>
              <a:rPr lang="en-US" sz="2400" dirty="0"/>
              <a:t>CAES Collaboration Funds Process and Alignment</a:t>
            </a:r>
          </a:p>
        </p:txBody>
      </p:sp>
      <p:sp>
        <p:nvSpPr>
          <p:cNvPr id="2" name="Content Placeholder 1">
            <a:extLst>
              <a:ext uri="{FF2B5EF4-FFF2-40B4-BE49-F238E27FC236}">
                <a16:creationId xmlns:a16="http://schemas.microsoft.com/office/drawing/2014/main" id="{864F21EF-FCF6-4064-8E53-A7D9620AE5CF}"/>
              </a:ext>
            </a:extLst>
          </p:cNvPr>
          <p:cNvSpPr>
            <a:spLocks noGrp="1"/>
          </p:cNvSpPr>
          <p:nvPr>
            <p:ph idx="1"/>
          </p:nvPr>
        </p:nvSpPr>
        <p:spPr>
          <a:xfrm>
            <a:off x="455613" y="1402081"/>
            <a:ext cx="8231187" cy="4720908"/>
          </a:xfrm>
        </p:spPr>
        <p:txBody>
          <a:bodyPr/>
          <a:lstStyle/>
          <a:p>
            <a:pPr lvl="0">
              <a:lnSpc>
                <a:spcPct val="90000"/>
              </a:lnSpc>
              <a:spcBef>
                <a:spcPts val="0"/>
              </a:spcBef>
              <a:spcAft>
                <a:spcPts val="0"/>
              </a:spcAft>
              <a:buClr>
                <a:srgbClr val="8B9E6C"/>
              </a:buCl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Funds will be granted to strategic and innovative proposals through an open application process</a:t>
            </a:r>
          </a:p>
          <a:p>
            <a:pPr lvl="1">
              <a:lnSpc>
                <a:spcPct val="90000"/>
              </a:lnSpc>
              <a:spcBef>
                <a:spcPts val="0"/>
              </a:spcBef>
              <a:spcAft>
                <a:spcPts val="0"/>
              </a:spcAft>
              <a:buClr>
                <a:srgbClr val="8B9E6C"/>
              </a:buCl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An internal CAES review for strategic alignment and best return on investment. </a:t>
            </a:r>
          </a:p>
          <a:p>
            <a:pPr lvl="1">
              <a:lnSpc>
                <a:spcPct val="90000"/>
              </a:lnSpc>
              <a:spcBef>
                <a:spcPts val="0"/>
              </a:spcBef>
              <a:spcAft>
                <a:spcPts val="0"/>
              </a:spcAft>
              <a:buClr>
                <a:srgbClr val="8B9E6C"/>
              </a:buCl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A high priority will be placed on proposals tied to future direct-funded work such as through a DOE solicitation. </a:t>
            </a:r>
          </a:p>
          <a:p>
            <a:pPr lvl="1">
              <a:lnSpc>
                <a:spcPct val="90000"/>
              </a:lnSpc>
              <a:spcBef>
                <a:spcPts val="0"/>
              </a:spcBef>
              <a:spcAft>
                <a:spcPts val="0"/>
              </a:spcAft>
              <a:buClr>
                <a:srgbClr val="8B9E6C"/>
              </a:buCl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Successful applicants will demonstrate how their proposal would enhance collaborative relationships among the CAES entities in in at least one of the seven focus areas outlined the </a:t>
            </a:r>
            <a:r>
              <a:rPr lang="en-US" sz="1600" u="sng" dirty="0">
                <a:solidFill>
                  <a:srgbClr val="002060"/>
                </a:solidFill>
                <a:latin typeface="Arial" panose="020B0604020202020204" pitchFamily="34" charset="0"/>
                <a:ea typeface="Calibri" panose="020F0502020204030204" pitchFamily="34" charset="0"/>
                <a:cs typeface="Arial" panose="020B0604020202020204" pitchFamily="34" charset="0"/>
                <a:hlinkClick r:id="rId2" tooltip="Original URL:&#10;https://caesenergy.org/wp-content/flipbook/strategy/index.html?page=1&#10;&#10;Click to follow link.">
                  <a:extLst>
                    <a:ext uri="{A12FA001-AC4F-418D-AE19-62706E023703}">
                      <ahyp:hlinkClr xmlns:ahyp="http://schemas.microsoft.com/office/drawing/2018/hyperlinkcolor" val="tx"/>
                    </a:ext>
                  </a:extLst>
                </a:hlinkClick>
              </a:rPr>
              <a:t>CAES Strategy</a:t>
            </a:r>
            <a:r>
              <a:rPr lang="en-US" sz="1600" u="sng" dirty="0">
                <a:solidFill>
                  <a:srgbClr val="002060"/>
                </a:solidFill>
                <a:latin typeface="Arial" panose="020B0604020202020204" pitchFamily="34" charset="0"/>
                <a:ea typeface="Calibri" panose="020F0502020204030204" pitchFamily="34" charset="0"/>
                <a:cs typeface="Arial" panose="020B0604020202020204" pitchFamily="34" charset="0"/>
              </a:rPr>
              <a:t>.</a:t>
            </a: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 </a:t>
            </a:r>
          </a:p>
          <a:p>
            <a:pPr>
              <a:lnSpc>
                <a:spcPct val="90000"/>
              </a:lnSpc>
              <a:spcBef>
                <a:spcPts val="0"/>
              </a:spcBef>
              <a:spcAft>
                <a:spcPts val="0"/>
              </a:spcAft>
              <a:buClr>
                <a:srgbClr val="8B9E6C"/>
              </a:buClr>
            </a:pPr>
            <a:r>
              <a:rPr lang="en-US" sz="1600" dirty="0">
                <a:solidFill>
                  <a:srgbClr val="002060"/>
                </a:solidFill>
                <a:latin typeface="Arial" panose="020B0604020202020204" pitchFamily="34" charset="0"/>
                <a:ea typeface="Calibri" panose="020F0502020204030204" pitchFamily="34" charset="0"/>
                <a:cs typeface="Arial" panose="020B0604020202020204" pitchFamily="34" charset="0"/>
              </a:rPr>
              <a:t>CAES Focus Areas:</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Energy Policy</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Advanced Manufacturing</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Energy-Water Nexus</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Nuclear Energy</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Cybersecurity</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Innovative Energy Systems</a:t>
            </a:r>
          </a:p>
          <a:p>
            <a:pPr lvl="1">
              <a:lnSpc>
                <a:spcPct val="90000"/>
              </a:lnSpc>
              <a:spcBef>
                <a:spcPts val="0"/>
              </a:spcBef>
              <a:spcAft>
                <a:spcPts val="0"/>
              </a:spcAft>
              <a:buClr>
                <a:srgbClr val="8B9E6C"/>
              </a:buClr>
            </a:pPr>
            <a:r>
              <a:rPr lang="en-US" sz="1600" b="1" dirty="0">
                <a:solidFill>
                  <a:srgbClr val="002060"/>
                </a:solidFill>
                <a:latin typeface="Arial" panose="020B0604020202020204" pitchFamily="34" charset="0"/>
                <a:ea typeface="Calibri" panose="020F0502020204030204" pitchFamily="34" charset="0"/>
                <a:cs typeface="Arial" panose="020B0604020202020204" pitchFamily="34" charset="0"/>
              </a:rPr>
              <a:t>Computing, Data, and Visualization</a:t>
            </a:r>
            <a:endParaRPr lang="en-US" sz="16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9233C8E-05C2-43EC-B601-DAFFDBB7AA6E}"/>
              </a:ext>
            </a:extLst>
          </p:cNvPr>
          <p:cNvPicPr>
            <a:picLocks noChangeAspect="1"/>
          </p:cNvPicPr>
          <p:nvPr/>
        </p:nvPicPr>
        <p:blipFill>
          <a:blip r:embed="rId3"/>
          <a:stretch>
            <a:fillRect/>
          </a:stretch>
        </p:blipFill>
        <p:spPr>
          <a:xfrm>
            <a:off x="1074626" y="5148788"/>
            <a:ext cx="6993159" cy="1408647"/>
          </a:xfrm>
          <a:prstGeom prst="rect">
            <a:avLst/>
          </a:prstGeom>
        </p:spPr>
      </p:pic>
    </p:spTree>
    <p:extLst>
      <p:ext uri="{BB962C8B-B14F-4D97-AF65-F5344CB8AC3E}">
        <p14:creationId xmlns:p14="http://schemas.microsoft.com/office/powerpoint/2010/main" val="975918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B7FFC0-ED75-4AE1-9023-4B3B75545E6F}"/>
              </a:ext>
            </a:extLst>
          </p:cNvPr>
          <p:cNvSpPr>
            <a:spLocks noGrp="1"/>
          </p:cNvSpPr>
          <p:nvPr>
            <p:ph type="title"/>
          </p:nvPr>
        </p:nvSpPr>
        <p:spPr>
          <a:xfrm>
            <a:off x="456406" y="1166814"/>
            <a:ext cx="8231187" cy="365998"/>
          </a:xfrm>
        </p:spPr>
        <p:txBody>
          <a:bodyPr/>
          <a:lstStyle/>
          <a:p>
            <a:r>
              <a:rPr lang="en-US" sz="2798" dirty="0"/>
              <a:t>Examples of Successful Proposals/Deliverables</a:t>
            </a:r>
            <a:endParaRPr lang="en-US" dirty="0"/>
          </a:p>
        </p:txBody>
      </p:sp>
      <p:sp>
        <p:nvSpPr>
          <p:cNvPr id="2" name="Rectangle 1">
            <a:extLst>
              <a:ext uri="{FF2B5EF4-FFF2-40B4-BE49-F238E27FC236}">
                <a16:creationId xmlns:a16="http://schemas.microsoft.com/office/drawing/2014/main" id="{21ACCAB5-2313-4AC5-8B5E-92DD0415FC65}"/>
              </a:ext>
            </a:extLst>
          </p:cNvPr>
          <p:cNvSpPr/>
          <p:nvPr/>
        </p:nvSpPr>
        <p:spPr>
          <a:xfrm>
            <a:off x="136132" y="1532812"/>
            <a:ext cx="8474468" cy="4554773"/>
          </a:xfrm>
          <a:prstGeom prst="rect">
            <a:avLst/>
          </a:prstGeom>
        </p:spPr>
        <p:txBody>
          <a:bodyPr wrap="square">
            <a:spAutoFit/>
          </a:bodyPr>
          <a:lstStyle/>
          <a:p>
            <a:pPr marL="254793"/>
            <a:r>
              <a:rPr lang="en-US" sz="2000" b="1" u="sng" dirty="0">
                <a:solidFill>
                  <a:srgbClr val="002060"/>
                </a:solidFill>
              </a:rPr>
              <a:t>Proposal #1: </a:t>
            </a:r>
          </a:p>
          <a:p>
            <a:pPr marL="470297" indent="-215504">
              <a:buFont typeface="Arial" panose="020B0604020202020204" pitchFamily="34" charset="0"/>
              <a:buChar char="•"/>
            </a:pPr>
            <a:r>
              <a:rPr lang="en-US" dirty="0">
                <a:solidFill>
                  <a:srgbClr val="002060"/>
                </a:solidFill>
              </a:rPr>
              <a:t>Collaborative proposal written between INL, a CAES member University, and/or an industrial partner; </a:t>
            </a:r>
          </a:p>
          <a:p>
            <a:pPr marL="470297" indent="-215504">
              <a:buFont typeface="Arial" panose="020B0604020202020204" pitchFamily="34" charset="0"/>
              <a:buChar char="•"/>
            </a:pPr>
            <a:r>
              <a:rPr lang="en-US" dirty="0">
                <a:solidFill>
                  <a:srgbClr val="002060"/>
                </a:solidFill>
              </a:rPr>
              <a:t>Submit collaborative proposal to FOA;</a:t>
            </a:r>
          </a:p>
          <a:p>
            <a:pPr marL="470297" indent="-215504">
              <a:buFont typeface="Arial" panose="020B0604020202020204" pitchFamily="34" charset="0"/>
              <a:buChar char="•"/>
            </a:pPr>
            <a:r>
              <a:rPr lang="en-US" dirty="0">
                <a:solidFill>
                  <a:srgbClr val="002060"/>
                </a:solidFill>
              </a:rPr>
              <a:t>Literature search performed by student(s); </a:t>
            </a:r>
          </a:p>
          <a:p>
            <a:pPr marL="470297" indent="-215504">
              <a:buFont typeface="Arial" panose="020B0604020202020204" pitchFamily="34" charset="0"/>
              <a:buChar char="•"/>
            </a:pPr>
            <a:r>
              <a:rPr lang="en-US" dirty="0">
                <a:solidFill>
                  <a:srgbClr val="002060"/>
                </a:solidFill>
              </a:rPr>
              <a:t>Summary of the discussions for each meetings;</a:t>
            </a:r>
          </a:p>
          <a:p>
            <a:pPr marL="470297" indent="-215504">
              <a:buFont typeface="Arial" panose="020B0604020202020204" pitchFamily="34" charset="0"/>
              <a:buChar char="•"/>
            </a:pPr>
            <a:r>
              <a:rPr lang="en-US" dirty="0">
                <a:solidFill>
                  <a:srgbClr val="002060"/>
                </a:solidFill>
              </a:rPr>
              <a:t>Report on the outcome of the </a:t>
            </a:r>
            <a:r>
              <a:rPr lang="en-US" i="1" dirty="0">
                <a:solidFill>
                  <a:srgbClr val="002060"/>
                </a:solidFill>
              </a:rPr>
              <a:t>travel</a:t>
            </a:r>
            <a:r>
              <a:rPr lang="en-US" dirty="0">
                <a:solidFill>
                  <a:srgbClr val="002060"/>
                </a:solidFill>
              </a:rPr>
              <a:t> to industry to establish partnerships; and </a:t>
            </a:r>
          </a:p>
          <a:p>
            <a:pPr marL="470297" indent="-215504">
              <a:buFont typeface="Arial" panose="020B0604020202020204" pitchFamily="34" charset="0"/>
              <a:buChar char="•"/>
            </a:pPr>
            <a:r>
              <a:rPr lang="en-US" dirty="0">
                <a:solidFill>
                  <a:srgbClr val="002060"/>
                </a:solidFill>
              </a:rPr>
              <a:t>Report by the parties involved on the possibility of establishing particular focus area. </a:t>
            </a:r>
          </a:p>
          <a:p>
            <a:pPr marL="254793"/>
            <a:endParaRPr lang="en-US" dirty="0">
              <a:solidFill>
                <a:srgbClr val="002060"/>
              </a:solidFill>
            </a:endParaRPr>
          </a:p>
          <a:p>
            <a:pPr marL="254793"/>
            <a:r>
              <a:rPr lang="en-US" sz="2000" b="1" u="sng" dirty="0">
                <a:solidFill>
                  <a:srgbClr val="002060"/>
                </a:solidFill>
              </a:rPr>
              <a:t>Proposal #2:</a:t>
            </a:r>
          </a:p>
          <a:p>
            <a:pPr marL="540543" indent="-285750">
              <a:buFont typeface="Arial" panose="020B0604020202020204" pitchFamily="34" charset="0"/>
              <a:buChar char="•"/>
            </a:pPr>
            <a:r>
              <a:rPr lang="en-US" dirty="0">
                <a:solidFill>
                  <a:srgbClr val="002060"/>
                </a:solidFill>
              </a:rPr>
              <a:t>Develop new concepts or proposal in applicable focus area; </a:t>
            </a:r>
          </a:p>
          <a:p>
            <a:pPr marL="540543" indent="-285750">
              <a:buFont typeface="Arial" panose="020B0604020202020204" pitchFamily="34" charset="0"/>
              <a:buChar char="•"/>
            </a:pPr>
            <a:r>
              <a:rPr lang="en-US" dirty="0">
                <a:solidFill>
                  <a:srgbClr val="002060"/>
                </a:solidFill>
              </a:rPr>
              <a:t>Visit CAES university (virtually), attend a seminar, and mentor students; and </a:t>
            </a:r>
          </a:p>
          <a:p>
            <a:pPr marL="540543" indent="-285750">
              <a:buFont typeface="Arial" panose="020B0604020202020204" pitchFamily="34" charset="0"/>
              <a:buChar char="•"/>
            </a:pPr>
            <a:r>
              <a:rPr lang="en-US" dirty="0">
                <a:solidFill>
                  <a:srgbClr val="002060"/>
                </a:solidFill>
              </a:rPr>
              <a:t>Provide a white paper on future collaborative proposal.</a:t>
            </a:r>
          </a:p>
          <a:p>
            <a:pPr marL="254793"/>
            <a:endParaRPr lang="en-US" dirty="0">
              <a:solidFill>
                <a:srgbClr val="002060"/>
              </a:solidFill>
            </a:endParaRPr>
          </a:p>
          <a:p>
            <a:pPr marL="254793"/>
            <a:endParaRPr lang="en-US" sz="1598" dirty="0"/>
          </a:p>
        </p:txBody>
      </p:sp>
    </p:spTree>
    <p:extLst>
      <p:ext uri="{BB962C8B-B14F-4D97-AF65-F5344CB8AC3E}">
        <p14:creationId xmlns:p14="http://schemas.microsoft.com/office/powerpoint/2010/main" val="3559536541"/>
      </p:ext>
    </p:extLst>
  </p:cSld>
  <p:clrMapOvr>
    <a:masterClrMapping/>
  </p:clrMapOvr>
</p:sld>
</file>

<file path=ppt/theme/theme1.xml><?xml version="1.0" encoding="utf-8"?>
<a:theme xmlns:a="http://schemas.openxmlformats.org/drawingml/2006/main" name="Standard_Presentation-2016">
  <a:themeElements>
    <a:clrScheme name="Custom 1">
      <a:dk1>
        <a:srgbClr val="000000"/>
      </a:dk1>
      <a:lt1>
        <a:srgbClr val="FFFFFF"/>
      </a:lt1>
      <a:dk2>
        <a:srgbClr val="005875"/>
      </a:dk2>
      <a:lt2>
        <a:srgbClr val="808080"/>
      </a:lt2>
      <a:accent1>
        <a:srgbClr val="7895A4"/>
      </a:accent1>
      <a:accent2>
        <a:srgbClr val="8B9E6C"/>
      </a:accent2>
      <a:accent3>
        <a:srgbClr val="BFB896"/>
      </a:accent3>
      <a:accent4>
        <a:srgbClr val="F0DB9B"/>
      </a:accent4>
      <a:accent5>
        <a:srgbClr val="169A5F"/>
      </a:accent5>
      <a:accent6>
        <a:srgbClr val="FFFFFF"/>
      </a:accent6>
      <a:hlink>
        <a:srgbClr val="7895A4"/>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andard_Presentation-2016" id="{AA70F70C-FE74-4105-B56D-A478567CF02D}" vid="{32DB2BA5-14E2-4538-A7F0-90025315B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2FD0B3B7BBD14DB1936870A9D39563" ma:contentTypeVersion="1" ma:contentTypeDescription="Create a new document." ma:contentTypeScope="" ma:versionID="e082a95fa05bde6b2e71b089d9b565fa">
  <xsd:schema xmlns:xsd="http://www.w3.org/2001/XMLSchema" xmlns:xs="http://www.w3.org/2001/XMLSchema" xmlns:p="http://schemas.microsoft.com/office/2006/metadata/properties" xmlns:ns2="5de6f71f-903c-476e-ab99-c2f342bd85c9" targetNamespace="http://schemas.microsoft.com/office/2006/metadata/properties" ma:root="true" ma:fieldsID="0b0814dc561f1532031a755627f739c2" ns2:_="">
    <xsd:import namespace="5de6f71f-903c-476e-ab99-c2f342bd85c9"/>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e6f71f-903c-476e-ab99-c2f342bd85c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99F9B7-CCB1-4C35-902A-ADF0E423D4C2}">
  <ds:schemaRefs>
    <ds:schemaRef ds:uri="http://schemas.microsoft.com/sharepoint/v3/contenttype/forms"/>
  </ds:schemaRefs>
</ds:datastoreItem>
</file>

<file path=customXml/itemProps2.xml><?xml version="1.0" encoding="utf-8"?>
<ds:datastoreItem xmlns:ds="http://schemas.openxmlformats.org/officeDocument/2006/customXml" ds:itemID="{DE3ECAC1-BDED-407D-801A-2DB45E2E4E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e6f71f-903c-476e-ab99-c2f342bd85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FF8E8A5-D977-44F0-A52E-152B844577EC}">
  <ds:schemaRefs>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5de6f71f-903c-476e-ab99-c2f342bd85c9"/>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15840</TotalTime>
  <Words>851</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Impact</vt:lpstr>
      <vt:lpstr>Symbol</vt:lpstr>
      <vt:lpstr>Times New Roman</vt:lpstr>
      <vt:lpstr>Standard_Presentation-2016</vt:lpstr>
      <vt:lpstr>CAES Collaboration Funds  2022</vt:lpstr>
      <vt:lpstr>PowerPoint Presentation</vt:lpstr>
      <vt:lpstr>Collaboration Funds Q&amp;A Agenda</vt:lpstr>
      <vt:lpstr>Introduction</vt:lpstr>
      <vt:lpstr>CAES Collaboration Initiatives</vt:lpstr>
      <vt:lpstr>CAES Collaboration Funds</vt:lpstr>
      <vt:lpstr>Goals and Objectives</vt:lpstr>
      <vt:lpstr>CAES Collaboration Funds Process and Alignment</vt:lpstr>
      <vt:lpstr>Examples of Successful Proposals/Deliverables</vt:lpstr>
      <vt:lpstr>Collaboration Fund Timeline</vt:lpstr>
      <vt:lpstr>Questions</vt:lpstr>
      <vt:lpstr>PowerPoint Presentation</vt:lpstr>
    </vt:vector>
  </TitlesOfParts>
  <Company>INL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 Combs</dc:creator>
  <cp:lastModifiedBy>Amy E. Woodard</cp:lastModifiedBy>
  <cp:revision>162</cp:revision>
  <dcterms:created xsi:type="dcterms:W3CDTF">2016-09-09T18:28:57Z</dcterms:created>
  <dcterms:modified xsi:type="dcterms:W3CDTF">2022-02-22T16:52:32Z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0x0101005B2FD0B3B7BBD14DB1936870A9D39563</vt:lpwstr>
  </property>
</Properties>
</file>